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8"/>
  </p:notesMasterIdLst>
  <p:sldIdLst>
    <p:sldId id="256" r:id="rId5"/>
    <p:sldId id="278" r:id="rId6"/>
    <p:sldId id="279" r:id="rId7"/>
    <p:sldId id="280" r:id="rId8"/>
    <p:sldId id="281" r:id="rId9"/>
    <p:sldId id="283" r:id="rId10"/>
    <p:sldId id="284" r:id="rId11"/>
    <p:sldId id="286" r:id="rId12"/>
    <p:sldId id="287" r:id="rId13"/>
    <p:sldId id="285" r:id="rId14"/>
    <p:sldId id="288" r:id="rId15"/>
    <p:sldId id="289" r:id="rId16"/>
    <p:sldId id="2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01" autoAdjust="0"/>
  </p:normalViewPr>
  <p:slideViewPr>
    <p:cSldViewPr snapToGrid="0">
      <p:cViewPr varScale="1">
        <p:scale>
          <a:sx n="98" d="100"/>
          <a:sy n="98" d="100"/>
        </p:scale>
        <p:origin x="990"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‹N›</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Poca</a:t>
            </a:r>
            <a:r>
              <a:rPr lang="en-US" dirty="0"/>
              <a:t> </a:t>
            </a:r>
            <a:r>
              <a:rPr lang="en-US" dirty="0" err="1"/>
              <a:t>letterattura</a:t>
            </a:r>
            <a:r>
              <a:rPr lang="en-US" dirty="0"/>
              <a:t> </a:t>
            </a:r>
            <a:r>
              <a:rPr lang="en-US" dirty="0" err="1"/>
              <a:t>su</a:t>
            </a:r>
            <a:r>
              <a:rPr lang="en-US" dirty="0"/>
              <a:t> </a:t>
            </a:r>
            <a:r>
              <a:rPr lang="en-US" dirty="0" err="1"/>
              <a:t>modelli</a:t>
            </a:r>
            <a:r>
              <a:rPr lang="en-US" dirty="0"/>
              <a:t> </a:t>
            </a:r>
            <a:r>
              <a:rPr lang="en-US" dirty="0" err="1"/>
              <a:t>complessi</a:t>
            </a:r>
            <a:r>
              <a:rPr lang="en-US" dirty="0"/>
              <a:t> come digital </a:t>
            </a:r>
            <a:r>
              <a:rPr lang="en-US" dirty="0" err="1"/>
              <a:t>twim</a:t>
            </a:r>
            <a:endParaRPr lang="it-IT" dirty="0"/>
          </a:p>
        </p:txBody>
      </p:sp>
      <p:sp>
        <p:nvSpPr>
          <p:cNvPr id="4" name="Segnaposto numero diapositiva 3"/>
          <p:cNvSpPr>
            <a:spLocks noGrp="1"/>
          </p:cNvSpPr>
          <p:nvPr>
            <p:ph type="sldNum" sz="quarter" idx="5"/>
          </p:nvPr>
        </p:nvSpPr>
        <p:spPr/>
        <p:txBody>
          <a:bodyPr/>
          <a:lstStyle/>
          <a:p>
            <a:fld id="{4B725628-3A68-42F4-BA86-981817953149}" type="slidenum">
              <a:rPr lang="en-US" smtClean="0"/>
              <a:t>3</a:t>
            </a:fld>
            <a:endParaRPr lang="en-US" dirty="0"/>
          </a:p>
        </p:txBody>
      </p:sp>
    </p:spTree>
    <p:extLst>
      <p:ext uri="{BB962C8B-B14F-4D97-AF65-F5344CB8AC3E}">
        <p14:creationId xmlns:p14="http://schemas.microsoft.com/office/powerpoint/2010/main" val="102807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Reinforcement Learning (RL) trains an </a:t>
            </a:r>
            <a:r>
              <a:rPr lang="en-US" b="1" dirty="0"/>
              <a:t>agent</a:t>
            </a:r>
            <a:r>
              <a:rPr lang="en-US" dirty="0"/>
              <a:t> which interacts with an </a:t>
            </a:r>
            <a:r>
              <a:rPr lang="en-US" b="1" dirty="0"/>
              <a:t>environment</a:t>
            </a:r>
            <a:r>
              <a:rPr lang="en-US" dirty="0"/>
              <a:t>. The agent arrives at different scenarios known as </a:t>
            </a:r>
            <a:r>
              <a:rPr lang="en-US" b="1" dirty="0"/>
              <a:t>states </a:t>
            </a:r>
            <a:r>
              <a:rPr lang="en-US" dirty="0"/>
              <a:t>by performing </a:t>
            </a:r>
            <a:r>
              <a:rPr lang="en-US" b="1" dirty="0"/>
              <a:t>actions</a:t>
            </a:r>
            <a:r>
              <a:rPr lang="en-US" dirty="0"/>
              <a:t>. Actions lead to rewards which could be positive and negative.</a:t>
            </a:r>
          </a:p>
          <a:p>
            <a:r>
              <a:rPr lang="en-US" dirty="0"/>
              <a:t>The agent has only one purpose here – to maximize its total reward across an </a:t>
            </a:r>
            <a:r>
              <a:rPr lang="en-US" b="1" dirty="0"/>
              <a:t>episode. </a:t>
            </a:r>
            <a:r>
              <a:rPr lang="en-US" dirty="0"/>
              <a:t>This episode is anything and everything that happens between the first state and the last or terminal state within the environment. We reinforce the agent to learn to perform the best actions by experience. This is the strategy or </a:t>
            </a:r>
            <a:r>
              <a:rPr lang="en-US" b="1" dirty="0"/>
              <a:t>policy</a:t>
            </a:r>
            <a:r>
              <a:rPr lang="en-US" dirty="0"/>
              <a:t>.</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B725628-3A68-42F4-BA86-981817953149}" type="slidenum">
              <a:rPr lang="en-US" smtClean="0"/>
              <a:t>7</a:t>
            </a:fld>
            <a:endParaRPr lang="en-US" dirty="0"/>
          </a:p>
        </p:txBody>
      </p:sp>
    </p:spTree>
    <p:extLst>
      <p:ext uri="{BB962C8B-B14F-4D97-AF65-F5344CB8AC3E}">
        <p14:creationId xmlns:p14="http://schemas.microsoft.com/office/powerpoint/2010/main" val="215786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9/21/2022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2" y="0"/>
            <a:ext cx="12219591" cy="6899996"/>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4124154" y="3672069"/>
            <a:ext cx="8098712" cy="1090938"/>
          </a:xfrm>
        </p:spPr>
        <p:txBody>
          <a:bodyPr anchor="b">
            <a:noAutofit/>
          </a:bodyPr>
          <a:lstStyle/>
          <a:p>
            <a:pPr algn="l"/>
            <a:r>
              <a:rPr lang="en-US" sz="4300" dirty="0">
                <a:solidFill>
                  <a:srgbClr val="FFFFFF"/>
                </a:solidFill>
              </a:rPr>
              <a:t>Optimal real-time control of water distribution systems undergoing cyber-physical attacks </a:t>
            </a: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anchor="t">
            <a:normAutofit/>
          </a:bodyPr>
          <a:lstStyle/>
          <a:p>
            <a:r>
              <a:rPr lang="it-IT" dirty="0">
                <a:solidFill>
                  <a:srgbClr val="FFFFFF"/>
                </a:solidFill>
              </a:rPr>
              <a:t>Andres Murillo, Davide Salaorni, </a:t>
            </a:r>
            <a:r>
              <a:rPr lang="it-IT" b="1" dirty="0">
                <a:solidFill>
                  <a:srgbClr val="FFFFFF"/>
                </a:solidFill>
              </a:rPr>
              <a:t>Riccardo Taormina</a:t>
            </a:r>
            <a:r>
              <a:rPr lang="it-IT" dirty="0">
                <a:solidFill>
                  <a:srgbClr val="FFFFFF"/>
                </a:solidFill>
              </a:rPr>
              <a:t>, and Stefano Galelli</a:t>
            </a:r>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pic>
        <p:nvPicPr>
          <p:cNvPr id="14" name="Picture 13"/>
          <p:cNvPicPr>
            <a:picLocks noChangeAspect="1"/>
          </p:cNvPicPr>
          <p:nvPr/>
        </p:nvPicPr>
        <p:blipFill>
          <a:blip r:embed="rId3"/>
          <a:stretch>
            <a:fillRect/>
          </a:stretch>
        </p:blipFill>
        <p:spPr>
          <a:xfrm>
            <a:off x="0" y="67431"/>
            <a:ext cx="3492531" cy="1002983"/>
          </a:xfrm>
          <a:prstGeom prst="rect">
            <a:avLst/>
          </a:prstGeom>
        </p:spPr>
      </p:pic>
      <p:pic>
        <p:nvPicPr>
          <p:cNvPr id="15" name="Immagine 7">
            <a:extLst>
              <a:ext uri="{FF2B5EF4-FFF2-40B4-BE49-F238E27FC236}">
                <a16:creationId xmlns:a16="http://schemas.microsoft.com/office/drawing/2014/main" id="{0977A8C5-5721-4BE8-9785-4354A35F3C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3" t="35137" r="66840" b="35837"/>
          <a:stretch/>
        </p:blipFill>
        <p:spPr>
          <a:xfrm>
            <a:off x="9131561" y="148274"/>
            <a:ext cx="839515" cy="824395"/>
          </a:xfrm>
          <a:prstGeom prst="rect">
            <a:avLst/>
          </a:prstGeom>
        </p:spPr>
      </p:pic>
      <p:pic>
        <p:nvPicPr>
          <p:cNvPr id="16" name="Immagine 240">
            <a:extLst>
              <a:ext uri="{FF2B5EF4-FFF2-40B4-BE49-F238E27FC236}">
                <a16:creationId xmlns:a16="http://schemas.microsoft.com/office/drawing/2014/main" id="{34E6A385-C6FA-4336-ABC2-68ADDFF32D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6967"/>
          <a:stretch/>
        </p:blipFill>
        <p:spPr>
          <a:xfrm>
            <a:off x="6909276" y="349151"/>
            <a:ext cx="1960815" cy="439541"/>
          </a:xfrm>
          <a:prstGeom prst="rect">
            <a:avLst/>
          </a:prstGeom>
        </p:spPr>
      </p:pic>
      <p:pic>
        <p:nvPicPr>
          <p:cNvPr id="17" name="Picture 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6886" y="-97133"/>
            <a:ext cx="2242705" cy="137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5400" dirty="0">
                <a:solidFill>
                  <a:schemeClr val="tx1">
                    <a:lumMod val="75000"/>
                    <a:lumOff val="25000"/>
                  </a:schemeClr>
                </a:solidFill>
                <a:cs typeface="Arial" pitchFamily="34" charset="0"/>
              </a:rPr>
              <a:t>Deep Q-Learning</a:t>
            </a:r>
            <a:endParaRPr lang="en-GB" dirty="0"/>
          </a:p>
        </p:txBody>
      </p:sp>
      <p:sp>
        <p:nvSpPr>
          <p:cNvPr id="4" name="CasellaDiTesto 15">
            <a:extLst>
              <a:ext uri="{FF2B5EF4-FFF2-40B4-BE49-F238E27FC236}">
                <a16:creationId xmlns:a16="http://schemas.microsoft.com/office/drawing/2014/main" id="{9739FED9-FE68-485E-B329-F96822556BFA}"/>
              </a:ext>
            </a:extLst>
          </p:cNvPr>
          <p:cNvSpPr txBox="1"/>
          <p:nvPr/>
        </p:nvSpPr>
        <p:spPr>
          <a:xfrm>
            <a:off x="717631" y="5958827"/>
            <a:ext cx="7012736" cy="830997"/>
          </a:xfrm>
          <a:prstGeom prst="rect">
            <a:avLst/>
          </a:prstGeom>
          <a:noFill/>
        </p:spPr>
        <p:txBody>
          <a:bodyPr wrap="square" rtlCol="0">
            <a:spAutoFit/>
          </a:bodyPr>
          <a:lstStyle/>
          <a:p>
            <a:pPr algn="r"/>
            <a:r>
              <a:rPr lang="it-IT" sz="1600" b="0" i="1" u="none" strike="noStrike" baseline="0" dirty="0"/>
              <a:t>Volodymyr </a:t>
            </a:r>
            <a:r>
              <a:rPr lang="it-IT" sz="1600" b="0" i="1" u="none" strike="noStrike" baseline="0" dirty="0" err="1"/>
              <a:t>Mnih</a:t>
            </a:r>
            <a:r>
              <a:rPr lang="it-IT" sz="1600" b="0" i="1" u="none" strike="noStrike" baseline="0" dirty="0"/>
              <a:t>, </a:t>
            </a:r>
            <a:r>
              <a:rPr lang="it-IT" sz="1600" b="0" i="1" u="none" strike="noStrike" baseline="0" dirty="0" err="1"/>
              <a:t>Koray</a:t>
            </a:r>
            <a:r>
              <a:rPr lang="it-IT" sz="1600" b="0" i="1" u="none" strike="noStrike" baseline="0" dirty="0"/>
              <a:t> </a:t>
            </a:r>
            <a:r>
              <a:rPr lang="it-IT" sz="1600" b="0" i="1" u="none" strike="noStrike" baseline="0" dirty="0" err="1"/>
              <a:t>Kavukcuoglu</a:t>
            </a:r>
            <a:r>
              <a:rPr lang="it-IT" sz="1600" b="0" i="1" u="none" strike="noStrike" baseline="0" dirty="0"/>
              <a:t>, David Silver, Alex Graves, Ioannis </a:t>
            </a:r>
            <a:r>
              <a:rPr lang="it-IT" sz="1600" b="0" i="1" u="none" strike="noStrike" baseline="0" dirty="0" err="1"/>
              <a:t>Antonoglou</a:t>
            </a:r>
            <a:r>
              <a:rPr lang="it-IT" sz="1600" b="0" i="1" u="none" strike="noStrike" baseline="0" dirty="0"/>
              <a:t>, Daan </a:t>
            </a:r>
            <a:r>
              <a:rPr lang="it-IT" sz="1600" b="0" i="1" u="none" strike="noStrike" baseline="0" dirty="0" err="1"/>
              <a:t>Wierstra</a:t>
            </a:r>
            <a:r>
              <a:rPr lang="it-IT" sz="1600" b="0" i="1" u="none" strike="noStrike" baseline="0" dirty="0"/>
              <a:t>, and Martin </a:t>
            </a:r>
            <a:r>
              <a:rPr lang="it-IT" sz="1600" b="0" i="1" u="none" strike="noStrike" baseline="0" dirty="0" err="1"/>
              <a:t>Riedmiller</a:t>
            </a:r>
            <a:r>
              <a:rPr lang="it-IT" sz="1600" b="0" i="1" u="none" strike="noStrike" baseline="0" dirty="0"/>
              <a:t>. “Playing Atari with Deep </a:t>
            </a:r>
            <a:r>
              <a:rPr lang="it-IT" sz="1600" b="0" i="1" u="none" strike="noStrike" baseline="0" dirty="0" err="1"/>
              <a:t>Reinforcement</a:t>
            </a:r>
            <a:r>
              <a:rPr lang="it-IT" sz="1600" b="0" i="1" u="none" strike="noStrike" baseline="0" dirty="0"/>
              <a:t> Learning.” In: NIPS Deep Learning Workshop 2013.</a:t>
            </a:r>
            <a:endParaRPr lang="it-IT" sz="1600" i="1" dirty="0"/>
          </a:p>
        </p:txBody>
      </p:sp>
      <p:sp>
        <p:nvSpPr>
          <p:cNvPr id="5" name="CasellaDiTesto 17">
            <a:extLst>
              <a:ext uri="{FF2B5EF4-FFF2-40B4-BE49-F238E27FC236}">
                <a16:creationId xmlns:a16="http://schemas.microsoft.com/office/drawing/2014/main" id="{FE031043-092C-4672-9479-EF927A86AF32}"/>
              </a:ext>
            </a:extLst>
          </p:cNvPr>
          <p:cNvSpPr txBox="1"/>
          <p:nvPr/>
        </p:nvSpPr>
        <p:spPr>
          <a:xfrm>
            <a:off x="7923313" y="1899559"/>
            <a:ext cx="3984909" cy="2862322"/>
          </a:xfrm>
          <a:prstGeom prst="rect">
            <a:avLst/>
          </a:prstGeom>
          <a:noFill/>
        </p:spPr>
        <p:txBody>
          <a:bodyPr wrap="square" rtlCol="0">
            <a:spAutoFit/>
          </a:bodyPr>
          <a:lstStyle/>
          <a:p>
            <a:pPr marL="285750" indent="-285750">
              <a:buClr>
                <a:srgbClr val="1CADE4"/>
              </a:buClr>
              <a:buFont typeface="Courier New" panose="02070309020205020404" pitchFamily="49" charset="0"/>
              <a:buChar char="o"/>
            </a:pPr>
            <a:r>
              <a:rPr lang="it-IT" dirty="0"/>
              <a:t>Finite MDP</a:t>
            </a:r>
          </a:p>
          <a:p>
            <a:pPr marL="285750" indent="-285750">
              <a:buClr>
                <a:srgbClr val="1CADE4"/>
              </a:buClr>
              <a:buFont typeface="Courier New" panose="02070309020205020404" pitchFamily="49" charset="0"/>
              <a:buChar char="o"/>
            </a:pPr>
            <a:r>
              <a:rPr lang="it-IT" dirty="0"/>
              <a:t>Discrete action </a:t>
            </a:r>
            <a:r>
              <a:rPr lang="it-IT" dirty="0" err="1"/>
              <a:t>space</a:t>
            </a:r>
            <a:endParaRPr lang="it-IT" dirty="0"/>
          </a:p>
          <a:p>
            <a:pPr marL="285750" indent="-285750">
              <a:buClr>
                <a:srgbClr val="1CADE4"/>
              </a:buClr>
              <a:buFont typeface="Courier New" panose="02070309020205020404" pitchFamily="49" charset="0"/>
              <a:buChar char="o"/>
            </a:pPr>
            <a:r>
              <a:rPr lang="it-IT" dirty="0" err="1"/>
              <a:t>Continuous</a:t>
            </a:r>
            <a:r>
              <a:rPr lang="it-IT" dirty="0"/>
              <a:t> </a:t>
            </a:r>
            <a:r>
              <a:rPr lang="it-IT" dirty="0" err="1"/>
              <a:t>observation</a:t>
            </a:r>
            <a:r>
              <a:rPr lang="it-IT" dirty="0"/>
              <a:t> </a:t>
            </a:r>
            <a:r>
              <a:rPr lang="it-IT" dirty="0" err="1"/>
              <a:t>space</a:t>
            </a:r>
            <a:endParaRPr lang="it-IT" dirty="0"/>
          </a:p>
          <a:p>
            <a:endParaRPr lang="it-IT" dirty="0"/>
          </a:p>
          <a:p>
            <a:endParaRPr lang="it-IT" dirty="0"/>
          </a:p>
          <a:p>
            <a:pPr marL="285750" indent="-285750">
              <a:buClr>
                <a:schemeClr val="accent1"/>
              </a:buClr>
              <a:buFont typeface="Wingdings" panose="05000000000000000000" pitchFamily="2" charset="2"/>
              <a:buChar char="ü"/>
            </a:pPr>
            <a:r>
              <a:rPr lang="it-IT" dirty="0"/>
              <a:t>Deep Learning model as function approximator</a:t>
            </a:r>
          </a:p>
          <a:p>
            <a:pPr marL="285750" indent="-285750">
              <a:buClr>
                <a:schemeClr val="accent1"/>
              </a:buClr>
              <a:buFont typeface="Wingdings" panose="05000000000000000000" pitchFamily="2" charset="2"/>
              <a:buChar char="ü"/>
            </a:pPr>
            <a:r>
              <a:rPr lang="it-IT" dirty="0"/>
              <a:t>Experience Replay Buffer to limit correlation of samples</a:t>
            </a:r>
          </a:p>
          <a:p>
            <a:pPr marL="285750" indent="-285750">
              <a:buClr>
                <a:schemeClr val="accent1"/>
              </a:buClr>
              <a:buFont typeface="Wingdings" panose="05000000000000000000" pitchFamily="2" charset="2"/>
              <a:buChar char="ü"/>
            </a:pPr>
            <a:r>
              <a:rPr lang="it-IT" dirty="0"/>
              <a:t>Target network to improve stability</a:t>
            </a:r>
          </a:p>
        </p:txBody>
      </p:sp>
      <p:pic>
        <p:nvPicPr>
          <p:cNvPr id="6" name="Immagine 3" descr="Immagine che contiene testo, tabellonesegnapunti&#10;&#10;Descrizione generata automaticamente">
            <a:extLst>
              <a:ext uri="{FF2B5EF4-FFF2-40B4-BE49-F238E27FC236}">
                <a16:creationId xmlns:a16="http://schemas.microsoft.com/office/drawing/2014/main" id="{A2776F93-4448-4919-8EB7-CA3188ABCD1D}"/>
              </a:ext>
            </a:extLst>
          </p:cNvPr>
          <p:cNvPicPr>
            <a:picLocks noChangeAspect="1"/>
          </p:cNvPicPr>
          <p:nvPr/>
        </p:nvPicPr>
        <p:blipFill rotWithShape="1">
          <a:blip r:embed="rId2">
            <a:extLst>
              <a:ext uri="{28A0092B-C50C-407E-A947-70E740481C1C}">
                <a14:useLocalDpi xmlns:a14="http://schemas.microsoft.com/office/drawing/2010/main" val="0"/>
              </a:ext>
            </a:extLst>
          </a:blip>
          <a:srcRect t="464" r="257" b="648"/>
          <a:stretch/>
        </p:blipFill>
        <p:spPr>
          <a:xfrm>
            <a:off x="1024128" y="1905682"/>
            <a:ext cx="6744338" cy="4014163"/>
          </a:xfrm>
          <a:prstGeom prst="rect">
            <a:avLst/>
          </a:prstGeom>
          <a:ln w="38100">
            <a:solidFill>
              <a:srgbClr val="1CADE4"/>
            </a:solidFill>
          </a:ln>
        </p:spPr>
      </p:pic>
    </p:spTree>
    <p:extLst>
      <p:ext uri="{BB962C8B-B14F-4D97-AF65-F5344CB8AC3E}">
        <p14:creationId xmlns:p14="http://schemas.microsoft.com/office/powerpoint/2010/main" val="389740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EXPERIMENTs</a:t>
            </a:r>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it-IT" dirty="0"/>
              <a:t>Episode duration: 1 week</a:t>
            </a:r>
          </a:p>
          <a:p>
            <a:pPr marL="285750" indent="-285750">
              <a:buFont typeface="Wingdings" panose="05000000000000000000" pitchFamily="2" charset="2"/>
              <a:buChar char="Ø"/>
            </a:pPr>
            <a:r>
              <a:rPr lang="it-IT" dirty="0"/>
              <a:t>#training episodes: 5 to 50 </a:t>
            </a:r>
          </a:p>
          <a:p>
            <a:pPr marL="285750" indent="-285750">
              <a:buFont typeface="Wingdings" panose="05000000000000000000" pitchFamily="2" charset="2"/>
              <a:buChar char="Ø"/>
            </a:pPr>
            <a:r>
              <a:rPr lang="it-IT" dirty="0"/>
              <a:t>Hydraulic step: 5 or 10mins</a:t>
            </a:r>
          </a:p>
          <a:p>
            <a:pPr marL="285750" indent="-285750">
              <a:buFont typeface="Wingdings" panose="05000000000000000000" pitchFamily="2" charset="2"/>
              <a:buChar char="Ø"/>
            </a:pPr>
            <a:r>
              <a:rPr lang="en-GB" dirty="0"/>
              <a:t>Varying demand patterns for each week</a:t>
            </a:r>
          </a:p>
          <a:p>
            <a:pPr marL="285750" indent="-285750">
              <a:buFont typeface="Wingdings" panose="05000000000000000000" pitchFamily="2" charset="2"/>
              <a:buChar char="Ø"/>
            </a:pPr>
            <a:r>
              <a:rPr lang="en-GB" dirty="0"/>
              <a:t>Multiple man-in-the-middle-attacks</a:t>
            </a:r>
          </a:p>
          <a:p>
            <a:pPr marL="285750" indent="-285750">
              <a:buFont typeface="Wingdings" panose="05000000000000000000" pitchFamily="2" charset="2"/>
              <a:buChar char="Ø"/>
            </a:pPr>
            <a:r>
              <a:rPr lang="en-GB" dirty="0"/>
              <a:t>Assumptions</a:t>
            </a:r>
          </a:p>
          <a:p>
            <a:pPr marL="459486" lvl="1" indent="-285750">
              <a:buFont typeface="Wingdings" panose="05000000000000000000" pitchFamily="2" charset="2"/>
              <a:buChar char="Ø"/>
            </a:pPr>
            <a:r>
              <a:rPr lang="en-GB" sz="2000" dirty="0"/>
              <a:t>Perfect intrusion detection</a:t>
            </a:r>
          </a:p>
          <a:p>
            <a:pPr marL="459486" lvl="1" indent="-285750">
              <a:buFont typeface="Wingdings" panose="05000000000000000000" pitchFamily="2" charset="2"/>
              <a:buChar char="Ø"/>
            </a:pPr>
            <a:r>
              <a:rPr lang="en-GB" sz="2000" dirty="0"/>
              <a:t>Training dataset contains similar attacks</a:t>
            </a:r>
          </a:p>
        </p:txBody>
      </p:sp>
      <p:grpSp>
        <p:nvGrpSpPr>
          <p:cNvPr id="4" name="Gruppo 23">
            <a:extLst>
              <a:ext uri="{FF2B5EF4-FFF2-40B4-BE49-F238E27FC236}">
                <a16:creationId xmlns:a16="http://schemas.microsoft.com/office/drawing/2014/main" id="{AC9EB491-6D35-48BA-8818-E9553EFFC0D9}"/>
              </a:ext>
            </a:extLst>
          </p:cNvPr>
          <p:cNvGrpSpPr/>
          <p:nvPr/>
        </p:nvGrpSpPr>
        <p:grpSpPr>
          <a:xfrm>
            <a:off x="6436320" y="1861405"/>
            <a:ext cx="5378542" cy="3485447"/>
            <a:chOff x="5194280" y="962632"/>
            <a:chExt cx="6182005" cy="4406725"/>
          </a:xfrm>
        </p:grpSpPr>
        <p:pic>
          <p:nvPicPr>
            <p:cNvPr id="5" name="Immagine 17">
              <a:extLst>
                <a:ext uri="{FF2B5EF4-FFF2-40B4-BE49-F238E27FC236}">
                  <a16:creationId xmlns:a16="http://schemas.microsoft.com/office/drawing/2014/main" id="{9D93A4D6-DEA9-4D74-B996-985391999DB1}"/>
                </a:ext>
              </a:extLst>
            </p:cNvPr>
            <p:cNvPicPr>
              <a:picLocks noChangeAspect="1"/>
            </p:cNvPicPr>
            <p:nvPr/>
          </p:nvPicPr>
          <p:blipFill>
            <a:blip r:embed="rId2"/>
            <a:stretch>
              <a:fillRect/>
            </a:stretch>
          </p:blipFill>
          <p:spPr>
            <a:xfrm>
              <a:off x="5194280" y="1488643"/>
              <a:ext cx="6182005" cy="3880714"/>
            </a:xfrm>
            <a:prstGeom prst="rect">
              <a:avLst/>
            </a:prstGeom>
          </p:spPr>
        </p:pic>
        <p:pic>
          <p:nvPicPr>
            <p:cNvPr id="6" name="Immagine 6">
              <a:extLst>
                <a:ext uri="{FF2B5EF4-FFF2-40B4-BE49-F238E27FC236}">
                  <a16:creationId xmlns:a16="http://schemas.microsoft.com/office/drawing/2014/main" id="{8AC8C55D-F38C-40B6-B3DD-59C5DC0E1FE3}"/>
                </a:ext>
              </a:extLst>
            </p:cNvPr>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302589" y="962632"/>
              <a:ext cx="804892" cy="946515"/>
            </a:xfrm>
            <a:prstGeom prst="rect">
              <a:avLst/>
            </a:prstGeom>
            <a:ln w="28575">
              <a:solidFill>
                <a:srgbClr val="C00000"/>
              </a:solidFill>
            </a:ln>
          </p:spPr>
        </p:pic>
        <p:pic>
          <p:nvPicPr>
            <p:cNvPr id="7" name="Elemento grafico 20" descr="Fulmine con riempimento a tinta unita">
              <a:extLst>
                <a:ext uri="{FF2B5EF4-FFF2-40B4-BE49-F238E27FC236}">
                  <a16:creationId xmlns:a16="http://schemas.microsoft.com/office/drawing/2014/main" id="{FF338BC2-7555-4EFC-8FF0-92F9F30108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0971" y="2028852"/>
              <a:ext cx="608128" cy="608128"/>
            </a:xfrm>
            <a:prstGeom prst="rect">
              <a:avLst/>
            </a:prstGeom>
          </p:spPr>
        </p:pic>
      </p:grpSp>
    </p:spTree>
    <p:extLst>
      <p:ext uri="{BB962C8B-B14F-4D97-AF65-F5344CB8AC3E}">
        <p14:creationId xmlns:p14="http://schemas.microsoft.com/office/powerpoint/2010/main" val="76424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pic>
        <p:nvPicPr>
          <p:cNvPr id="4" name="Picture 3"/>
          <p:cNvPicPr>
            <a:picLocks noChangeAspect="1"/>
          </p:cNvPicPr>
          <p:nvPr/>
        </p:nvPicPr>
        <p:blipFill>
          <a:blip r:embed="rId2"/>
          <a:stretch>
            <a:fillRect/>
          </a:stretch>
        </p:blipFill>
        <p:spPr>
          <a:xfrm>
            <a:off x="4436020" y="700963"/>
            <a:ext cx="7185902" cy="5811705"/>
          </a:xfrm>
          <a:prstGeom prst="rect">
            <a:avLst/>
          </a:prstGeom>
        </p:spPr>
      </p:pic>
      <p:sp>
        <p:nvSpPr>
          <p:cNvPr id="5" name="Rectangle 4"/>
          <p:cNvSpPr/>
          <p:nvPr/>
        </p:nvSpPr>
        <p:spPr>
          <a:xfrm>
            <a:off x="293225" y="2764921"/>
            <a:ext cx="3966259" cy="1938992"/>
          </a:xfrm>
          <a:prstGeom prst="rect">
            <a:avLst/>
          </a:prstGeom>
        </p:spPr>
        <p:txBody>
          <a:bodyPr wrap="square">
            <a:spAutoFit/>
          </a:bodyPr>
          <a:lstStyle/>
          <a:p>
            <a:pPr marL="285750" indent="-285750">
              <a:buFont typeface="Wingdings" panose="05000000000000000000" pitchFamily="2" charset="2"/>
              <a:buChar char="Ø"/>
            </a:pPr>
            <a:r>
              <a:rPr lang="en-GB" sz="2000" dirty="0"/>
              <a:t>Pumps already on for ATTACK #1</a:t>
            </a:r>
          </a:p>
          <a:p>
            <a:pPr marL="285750" indent="-285750">
              <a:buFont typeface="Wingdings" panose="05000000000000000000" pitchFamily="2" charset="2"/>
              <a:buChar char="Ø"/>
            </a:pPr>
            <a:r>
              <a:rPr lang="en-GB" sz="2000" dirty="0"/>
              <a:t>Correct response to all other attacks: pumps are not shut down!</a:t>
            </a:r>
          </a:p>
          <a:p>
            <a:pPr marL="285750" indent="-285750">
              <a:buFont typeface="Wingdings" panose="05000000000000000000" pitchFamily="2" charset="2"/>
              <a:buChar char="Ø"/>
            </a:pPr>
            <a:r>
              <a:rPr lang="en-GB" sz="2000" dirty="0"/>
              <a:t>Cumulative reward increasing</a:t>
            </a:r>
          </a:p>
          <a:p>
            <a:pPr marL="285750" indent="-285750">
              <a:buFont typeface="Wingdings" panose="05000000000000000000" pitchFamily="2" charset="2"/>
              <a:buChar char="Ø"/>
            </a:pPr>
            <a:r>
              <a:rPr lang="en-GB" sz="2000" dirty="0"/>
              <a:t>Pumps are on most of the time: this is unrealistic!</a:t>
            </a:r>
          </a:p>
        </p:txBody>
      </p:sp>
      <p:sp>
        <p:nvSpPr>
          <p:cNvPr id="6" name="Rectangle 5"/>
          <p:cNvSpPr/>
          <p:nvPr/>
        </p:nvSpPr>
        <p:spPr>
          <a:xfrm>
            <a:off x="6533964" y="1605965"/>
            <a:ext cx="465192"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GB" dirty="0">
                <a:solidFill>
                  <a:srgbClr val="FF0000"/>
                </a:solidFill>
              </a:rPr>
              <a:t>#1</a:t>
            </a:r>
          </a:p>
        </p:txBody>
      </p:sp>
      <p:sp>
        <p:nvSpPr>
          <p:cNvPr id="7" name="Rectangle 6"/>
          <p:cNvSpPr/>
          <p:nvPr/>
        </p:nvSpPr>
        <p:spPr>
          <a:xfrm>
            <a:off x="9681299" y="1605965"/>
            <a:ext cx="465192"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GB" dirty="0">
                <a:solidFill>
                  <a:srgbClr val="FF0000"/>
                </a:solidFill>
              </a:rPr>
              <a:t>#3</a:t>
            </a:r>
          </a:p>
        </p:txBody>
      </p:sp>
      <p:sp>
        <p:nvSpPr>
          <p:cNvPr id="8" name="Rectangle 7"/>
          <p:cNvSpPr/>
          <p:nvPr/>
        </p:nvSpPr>
        <p:spPr>
          <a:xfrm>
            <a:off x="8501411" y="2288193"/>
            <a:ext cx="465192"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GB" dirty="0">
                <a:solidFill>
                  <a:srgbClr val="FF0000"/>
                </a:solidFill>
              </a:rPr>
              <a:t>#2</a:t>
            </a:r>
          </a:p>
        </p:txBody>
      </p:sp>
      <p:sp>
        <p:nvSpPr>
          <p:cNvPr id="9" name="Rectangle 8"/>
          <p:cNvSpPr/>
          <p:nvPr/>
        </p:nvSpPr>
        <p:spPr>
          <a:xfrm>
            <a:off x="9681299" y="3047737"/>
            <a:ext cx="465192" cy="3693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GB" dirty="0">
                <a:solidFill>
                  <a:srgbClr val="FF0000"/>
                </a:solidFill>
              </a:rPr>
              <a:t>#4</a:t>
            </a:r>
          </a:p>
        </p:txBody>
      </p:sp>
    </p:spTree>
    <p:extLst>
      <p:ext uri="{BB962C8B-B14F-4D97-AF65-F5344CB8AC3E}">
        <p14:creationId xmlns:p14="http://schemas.microsoft.com/office/powerpoint/2010/main" val="2072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Work</a:t>
            </a:r>
          </a:p>
        </p:txBody>
      </p:sp>
      <p:sp>
        <p:nvSpPr>
          <p:cNvPr id="3" name="Content Placeholder 2"/>
          <p:cNvSpPr>
            <a:spLocks noGrp="1"/>
          </p:cNvSpPr>
          <p:nvPr>
            <p:ph idx="1"/>
          </p:nvPr>
        </p:nvSpPr>
        <p:spPr/>
        <p:txBody>
          <a:bodyPr>
            <a:normAutofit/>
          </a:bodyPr>
          <a:lstStyle/>
          <a:p>
            <a:r>
              <a:rPr lang="en-GB" sz="2800" dirty="0"/>
              <a:t>More realistic experiments</a:t>
            </a:r>
          </a:p>
          <a:p>
            <a:pPr lvl="1"/>
            <a:r>
              <a:rPr lang="en-GB" sz="2400" dirty="0"/>
              <a:t>Reward functions should better reflect real-world operations </a:t>
            </a:r>
            <a:br>
              <a:rPr lang="en-GB" sz="2400" dirty="0"/>
            </a:br>
            <a:r>
              <a:rPr lang="en-GB" sz="2400" dirty="0"/>
              <a:t>(e.g., pump energy consumption, pressure at critical point)</a:t>
            </a:r>
          </a:p>
          <a:p>
            <a:pPr lvl="1"/>
            <a:r>
              <a:rPr lang="en-GB" sz="2400" dirty="0"/>
              <a:t>RL agent only trains on normal operating conditions (e.g., no attacks)</a:t>
            </a:r>
          </a:p>
          <a:p>
            <a:pPr lvl="1"/>
            <a:r>
              <a:rPr lang="en-GB" sz="2400" dirty="0"/>
              <a:t>Larger water networks with more complex states and actions</a:t>
            </a:r>
          </a:p>
          <a:p>
            <a:r>
              <a:rPr lang="en-GB" sz="2800" dirty="0"/>
              <a:t>DHALSIM implementation</a:t>
            </a:r>
          </a:p>
          <a:p>
            <a:pPr lvl="1"/>
            <a:r>
              <a:rPr lang="en-GB" sz="2400" dirty="0"/>
              <a:t>Denial-of-service attacks preventing RL agent to operate some actuators</a:t>
            </a:r>
          </a:p>
          <a:p>
            <a:pPr lvl="1"/>
            <a:r>
              <a:rPr lang="en-GB" sz="2400" dirty="0"/>
              <a:t>Improve speed of cyber-layer emulation to reduce training times</a:t>
            </a:r>
          </a:p>
          <a:p>
            <a:pPr lvl="1"/>
            <a:r>
              <a:rPr lang="en-GB" sz="2400" dirty="0"/>
              <a:t>Connecting a real intrusion detection system in the loop</a:t>
            </a:r>
          </a:p>
          <a:p>
            <a:endParaRPr lang="en-GB" sz="2800" dirty="0"/>
          </a:p>
          <a:p>
            <a:pPr marL="0" indent="0">
              <a:buNone/>
            </a:pPr>
            <a:endParaRPr lang="en-GB" sz="2800" dirty="0"/>
          </a:p>
        </p:txBody>
      </p:sp>
    </p:spTree>
    <p:extLst>
      <p:ext uri="{BB962C8B-B14F-4D97-AF65-F5344CB8AC3E}">
        <p14:creationId xmlns:p14="http://schemas.microsoft.com/office/powerpoint/2010/main" val="345570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systems are under attack</a:t>
            </a:r>
            <a:endParaRPr lang="en-GB" dirty="0"/>
          </a:p>
        </p:txBody>
      </p:sp>
      <p:pic>
        <p:nvPicPr>
          <p:cNvPr id="5" name="Picture 4">
            <a:extLst>
              <a:ext uri="{FF2B5EF4-FFF2-40B4-BE49-F238E27FC236}">
                <a16:creationId xmlns:a16="http://schemas.microsoft.com/office/drawing/2014/main" id="{45CE3988-647A-4609-97F0-DBB7CF848781}"/>
              </a:ext>
            </a:extLst>
          </p:cNvPr>
          <p:cNvPicPr>
            <a:picLocks noChangeAspect="1"/>
          </p:cNvPicPr>
          <p:nvPr/>
        </p:nvPicPr>
        <p:blipFill>
          <a:blip r:embed="rId2"/>
          <a:stretch>
            <a:fillRect/>
          </a:stretch>
        </p:blipFill>
        <p:spPr>
          <a:xfrm>
            <a:off x="1182748" y="2045370"/>
            <a:ext cx="9972338" cy="4144658"/>
          </a:xfrm>
          <a:prstGeom prst="rect">
            <a:avLst/>
          </a:prstGeom>
        </p:spPr>
      </p:pic>
      <p:pic>
        <p:nvPicPr>
          <p:cNvPr id="6" name="Picture 5">
            <a:extLst>
              <a:ext uri="{FF2B5EF4-FFF2-40B4-BE49-F238E27FC236}">
                <a16:creationId xmlns:a16="http://schemas.microsoft.com/office/drawing/2014/main" id="{EFE19C0F-1DB0-4251-8ECE-49DC5625198B}"/>
              </a:ext>
            </a:extLst>
          </p:cNvPr>
          <p:cNvPicPr>
            <a:picLocks noChangeAspect="1"/>
          </p:cNvPicPr>
          <p:nvPr/>
        </p:nvPicPr>
        <p:blipFill>
          <a:blip r:embed="rId3"/>
          <a:stretch>
            <a:fillRect/>
          </a:stretch>
        </p:blipFill>
        <p:spPr>
          <a:xfrm>
            <a:off x="1433083" y="2524006"/>
            <a:ext cx="273359" cy="341353"/>
          </a:xfrm>
          <a:prstGeom prst="rect">
            <a:avLst/>
          </a:prstGeom>
          <a:effectLst>
            <a:glow rad="76200">
              <a:srgbClr val="FF0000"/>
            </a:glow>
          </a:effectLst>
        </p:spPr>
      </p:pic>
      <p:pic>
        <p:nvPicPr>
          <p:cNvPr id="7" name="Picture 6">
            <a:extLst>
              <a:ext uri="{FF2B5EF4-FFF2-40B4-BE49-F238E27FC236}">
                <a16:creationId xmlns:a16="http://schemas.microsoft.com/office/drawing/2014/main" id="{4467B1AC-C27F-4729-B3E9-B3884A00301F}"/>
              </a:ext>
            </a:extLst>
          </p:cNvPr>
          <p:cNvPicPr>
            <a:picLocks noChangeAspect="1"/>
          </p:cNvPicPr>
          <p:nvPr/>
        </p:nvPicPr>
        <p:blipFill>
          <a:blip r:embed="rId3"/>
          <a:stretch>
            <a:fillRect/>
          </a:stretch>
        </p:blipFill>
        <p:spPr>
          <a:xfrm>
            <a:off x="5191419" y="2509522"/>
            <a:ext cx="273359" cy="341353"/>
          </a:xfrm>
          <a:prstGeom prst="rect">
            <a:avLst/>
          </a:prstGeom>
          <a:effectLst>
            <a:glow rad="76200">
              <a:srgbClr val="FF0000"/>
            </a:glow>
          </a:effectLst>
        </p:spPr>
      </p:pic>
      <p:pic>
        <p:nvPicPr>
          <p:cNvPr id="8" name="Picture 7">
            <a:extLst>
              <a:ext uri="{FF2B5EF4-FFF2-40B4-BE49-F238E27FC236}">
                <a16:creationId xmlns:a16="http://schemas.microsoft.com/office/drawing/2014/main" id="{FA1D69B1-2B33-44B4-8C82-BE03BF1DF002}"/>
              </a:ext>
            </a:extLst>
          </p:cNvPr>
          <p:cNvPicPr>
            <a:picLocks noChangeAspect="1"/>
          </p:cNvPicPr>
          <p:nvPr/>
        </p:nvPicPr>
        <p:blipFill>
          <a:blip r:embed="rId3"/>
          <a:stretch>
            <a:fillRect/>
          </a:stretch>
        </p:blipFill>
        <p:spPr>
          <a:xfrm>
            <a:off x="5895112" y="1855481"/>
            <a:ext cx="273359" cy="341353"/>
          </a:xfrm>
          <a:prstGeom prst="rect">
            <a:avLst/>
          </a:prstGeom>
          <a:effectLst>
            <a:glow rad="76200">
              <a:srgbClr val="FF0000"/>
            </a:glow>
          </a:effectLst>
        </p:spPr>
      </p:pic>
      <p:pic>
        <p:nvPicPr>
          <p:cNvPr id="9" name="Picture 8">
            <a:extLst>
              <a:ext uri="{FF2B5EF4-FFF2-40B4-BE49-F238E27FC236}">
                <a16:creationId xmlns:a16="http://schemas.microsoft.com/office/drawing/2014/main" id="{704A7053-15E4-40A6-AD95-4D121F6CCB94}"/>
              </a:ext>
            </a:extLst>
          </p:cNvPr>
          <p:cNvPicPr>
            <a:picLocks noChangeAspect="1"/>
          </p:cNvPicPr>
          <p:nvPr/>
        </p:nvPicPr>
        <p:blipFill>
          <a:blip r:embed="rId3"/>
          <a:stretch>
            <a:fillRect/>
          </a:stretch>
        </p:blipFill>
        <p:spPr>
          <a:xfrm>
            <a:off x="6038335" y="3597490"/>
            <a:ext cx="273359" cy="341353"/>
          </a:xfrm>
          <a:prstGeom prst="rect">
            <a:avLst/>
          </a:prstGeom>
          <a:effectLst>
            <a:glow rad="76200">
              <a:srgbClr val="FF0000"/>
            </a:glow>
          </a:effectLst>
        </p:spPr>
      </p:pic>
      <p:pic>
        <p:nvPicPr>
          <p:cNvPr id="10" name="Picture 9">
            <a:extLst>
              <a:ext uri="{FF2B5EF4-FFF2-40B4-BE49-F238E27FC236}">
                <a16:creationId xmlns:a16="http://schemas.microsoft.com/office/drawing/2014/main" id="{BAB30465-96AE-4E93-828A-C0919E055896}"/>
              </a:ext>
            </a:extLst>
          </p:cNvPr>
          <p:cNvPicPr>
            <a:picLocks noChangeAspect="1"/>
          </p:cNvPicPr>
          <p:nvPr/>
        </p:nvPicPr>
        <p:blipFill>
          <a:blip r:embed="rId3"/>
          <a:stretch>
            <a:fillRect/>
          </a:stretch>
        </p:blipFill>
        <p:spPr>
          <a:xfrm>
            <a:off x="6038335" y="4246746"/>
            <a:ext cx="273359" cy="341353"/>
          </a:xfrm>
          <a:prstGeom prst="rect">
            <a:avLst/>
          </a:prstGeom>
          <a:effectLst>
            <a:glow rad="76200">
              <a:srgbClr val="FF0000"/>
            </a:glow>
          </a:effectLst>
        </p:spPr>
      </p:pic>
      <p:pic>
        <p:nvPicPr>
          <p:cNvPr id="11" name="Picture 10">
            <a:extLst>
              <a:ext uri="{FF2B5EF4-FFF2-40B4-BE49-F238E27FC236}">
                <a16:creationId xmlns:a16="http://schemas.microsoft.com/office/drawing/2014/main" id="{A5302183-1251-4D57-99EF-83473781147F}"/>
              </a:ext>
            </a:extLst>
          </p:cNvPr>
          <p:cNvPicPr>
            <a:picLocks noChangeAspect="1"/>
          </p:cNvPicPr>
          <p:nvPr/>
        </p:nvPicPr>
        <p:blipFill>
          <a:blip r:embed="rId3"/>
          <a:stretch>
            <a:fillRect/>
          </a:stretch>
        </p:blipFill>
        <p:spPr>
          <a:xfrm>
            <a:off x="6038335" y="4877034"/>
            <a:ext cx="273359" cy="341353"/>
          </a:xfrm>
          <a:prstGeom prst="rect">
            <a:avLst/>
          </a:prstGeom>
          <a:effectLst>
            <a:glow rad="76200">
              <a:srgbClr val="FF0000"/>
            </a:glow>
          </a:effectLst>
        </p:spPr>
      </p:pic>
      <p:pic>
        <p:nvPicPr>
          <p:cNvPr id="12" name="Picture 11">
            <a:extLst>
              <a:ext uri="{FF2B5EF4-FFF2-40B4-BE49-F238E27FC236}">
                <a16:creationId xmlns:a16="http://schemas.microsoft.com/office/drawing/2014/main" id="{0D0EFB15-53FE-4035-A0EA-942C5C651607}"/>
              </a:ext>
            </a:extLst>
          </p:cNvPr>
          <p:cNvPicPr>
            <a:picLocks noChangeAspect="1"/>
          </p:cNvPicPr>
          <p:nvPr/>
        </p:nvPicPr>
        <p:blipFill>
          <a:blip r:embed="rId3"/>
          <a:stretch>
            <a:fillRect/>
          </a:stretch>
        </p:blipFill>
        <p:spPr>
          <a:xfrm>
            <a:off x="6662418" y="4877034"/>
            <a:ext cx="273359" cy="341353"/>
          </a:xfrm>
          <a:prstGeom prst="rect">
            <a:avLst/>
          </a:prstGeom>
          <a:effectLst>
            <a:glow rad="76200">
              <a:srgbClr val="FF0000"/>
            </a:glow>
          </a:effectLst>
        </p:spPr>
      </p:pic>
      <p:pic>
        <p:nvPicPr>
          <p:cNvPr id="13" name="Picture 12">
            <a:extLst>
              <a:ext uri="{FF2B5EF4-FFF2-40B4-BE49-F238E27FC236}">
                <a16:creationId xmlns:a16="http://schemas.microsoft.com/office/drawing/2014/main" id="{27946275-CF42-494B-8B24-DA9725AC39CE}"/>
              </a:ext>
            </a:extLst>
          </p:cNvPr>
          <p:cNvPicPr>
            <a:picLocks noChangeAspect="1"/>
          </p:cNvPicPr>
          <p:nvPr/>
        </p:nvPicPr>
        <p:blipFill>
          <a:blip r:embed="rId3"/>
          <a:stretch>
            <a:fillRect/>
          </a:stretch>
        </p:blipFill>
        <p:spPr>
          <a:xfrm>
            <a:off x="7485765" y="5426343"/>
            <a:ext cx="273359" cy="341353"/>
          </a:xfrm>
          <a:prstGeom prst="rect">
            <a:avLst/>
          </a:prstGeom>
          <a:effectLst>
            <a:glow rad="76200">
              <a:srgbClr val="FF0000"/>
            </a:glow>
          </a:effectLst>
        </p:spPr>
      </p:pic>
      <p:pic>
        <p:nvPicPr>
          <p:cNvPr id="14" name="Picture 13">
            <a:extLst>
              <a:ext uri="{FF2B5EF4-FFF2-40B4-BE49-F238E27FC236}">
                <a16:creationId xmlns:a16="http://schemas.microsoft.com/office/drawing/2014/main" id="{42C1C44D-A0B6-45E2-9CA2-026683900A56}"/>
              </a:ext>
            </a:extLst>
          </p:cNvPr>
          <p:cNvPicPr>
            <a:picLocks noChangeAspect="1"/>
          </p:cNvPicPr>
          <p:nvPr/>
        </p:nvPicPr>
        <p:blipFill>
          <a:blip r:embed="rId3"/>
          <a:stretch>
            <a:fillRect/>
          </a:stretch>
        </p:blipFill>
        <p:spPr>
          <a:xfrm>
            <a:off x="7274361" y="6084223"/>
            <a:ext cx="273359" cy="341353"/>
          </a:xfrm>
          <a:prstGeom prst="rect">
            <a:avLst/>
          </a:prstGeom>
          <a:effectLst>
            <a:glow rad="76200">
              <a:srgbClr val="FF0000"/>
            </a:glow>
          </a:effectLst>
        </p:spPr>
      </p:pic>
      <p:pic>
        <p:nvPicPr>
          <p:cNvPr id="15" name="Picture 14">
            <a:extLst>
              <a:ext uri="{FF2B5EF4-FFF2-40B4-BE49-F238E27FC236}">
                <a16:creationId xmlns:a16="http://schemas.microsoft.com/office/drawing/2014/main" id="{0845F52B-07A2-4997-86BC-7A3A396729B9}"/>
              </a:ext>
            </a:extLst>
          </p:cNvPr>
          <p:cNvPicPr>
            <a:picLocks noChangeAspect="1"/>
          </p:cNvPicPr>
          <p:nvPr/>
        </p:nvPicPr>
        <p:blipFill>
          <a:blip r:embed="rId3"/>
          <a:stretch>
            <a:fillRect/>
          </a:stretch>
        </p:blipFill>
        <p:spPr>
          <a:xfrm>
            <a:off x="7757299" y="6084223"/>
            <a:ext cx="273359" cy="341353"/>
          </a:xfrm>
          <a:prstGeom prst="rect">
            <a:avLst/>
          </a:prstGeom>
          <a:effectLst>
            <a:glow rad="76200">
              <a:srgbClr val="FF0000"/>
            </a:glow>
          </a:effectLst>
        </p:spPr>
      </p:pic>
      <p:pic>
        <p:nvPicPr>
          <p:cNvPr id="16" name="Picture 15">
            <a:extLst>
              <a:ext uri="{FF2B5EF4-FFF2-40B4-BE49-F238E27FC236}">
                <a16:creationId xmlns:a16="http://schemas.microsoft.com/office/drawing/2014/main" id="{072F8F78-33F5-4AD9-875F-7620CBFB28F6}"/>
              </a:ext>
            </a:extLst>
          </p:cNvPr>
          <p:cNvPicPr>
            <a:picLocks noChangeAspect="1"/>
          </p:cNvPicPr>
          <p:nvPr/>
        </p:nvPicPr>
        <p:blipFill>
          <a:blip r:embed="rId3"/>
          <a:stretch>
            <a:fillRect/>
          </a:stretch>
        </p:blipFill>
        <p:spPr>
          <a:xfrm>
            <a:off x="8094978" y="5426342"/>
            <a:ext cx="273359" cy="341353"/>
          </a:xfrm>
          <a:prstGeom prst="rect">
            <a:avLst/>
          </a:prstGeom>
          <a:effectLst>
            <a:glow rad="76200">
              <a:srgbClr val="FF0000"/>
            </a:glow>
          </a:effectLst>
        </p:spPr>
      </p:pic>
      <p:pic>
        <p:nvPicPr>
          <p:cNvPr id="17" name="Picture 16">
            <a:extLst>
              <a:ext uri="{FF2B5EF4-FFF2-40B4-BE49-F238E27FC236}">
                <a16:creationId xmlns:a16="http://schemas.microsoft.com/office/drawing/2014/main" id="{9632D538-F49B-40D6-82F5-0DA60F724D69}"/>
              </a:ext>
            </a:extLst>
          </p:cNvPr>
          <p:cNvPicPr>
            <a:picLocks noChangeAspect="1"/>
          </p:cNvPicPr>
          <p:nvPr/>
        </p:nvPicPr>
        <p:blipFill>
          <a:blip r:embed="rId3"/>
          <a:stretch>
            <a:fillRect/>
          </a:stretch>
        </p:blipFill>
        <p:spPr>
          <a:xfrm>
            <a:off x="8729327" y="5410178"/>
            <a:ext cx="273359" cy="341353"/>
          </a:xfrm>
          <a:prstGeom prst="rect">
            <a:avLst/>
          </a:prstGeom>
          <a:effectLst>
            <a:glow rad="76200">
              <a:srgbClr val="FF0000"/>
            </a:glow>
          </a:effectLst>
        </p:spPr>
      </p:pic>
      <p:pic>
        <p:nvPicPr>
          <p:cNvPr id="18" name="Picture 17">
            <a:extLst>
              <a:ext uri="{FF2B5EF4-FFF2-40B4-BE49-F238E27FC236}">
                <a16:creationId xmlns:a16="http://schemas.microsoft.com/office/drawing/2014/main" id="{D290CE50-BD51-4583-8E59-3327E595BAAA}"/>
              </a:ext>
            </a:extLst>
          </p:cNvPr>
          <p:cNvPicPr>
            <a:picLocks noChangeAspect="1"/>
          </p:cNvPicPr>
          <p:nvPr/>
        </p:nvPicPr>
        <p:blipFill>
          <a:blip r:embed="rId3"/>
          <a:stretch>
            <a:fillRect/>
          </a:stretch>
        </p:blipFill>
        <p:spPr>
          <a:xfrm>
            <a:off x="8755618" y="6064113"/>
            <a:ext cx="273359" cy="341353"/>
          </a:xfrm>
          <a:prstGeom prst="rect">
            <a:avLst/>
          </a:prstGeom>
          <a:effectLst>
            <a:glow rad="76200">
              <a:srgbClr val="FF0000"/>
            </a:glow>
          </a:effectLst>
        </p:spPr>
      </p:pic>
      <p:pic>
        <p:nvPicPr>
          <p:cNvPr id="19" name="Picture 18">
            <a:extLst>
              <a:ext uri="{FF2B5EF4-FFF2-40B4-BE49-F238E27FC236}">
                <a16:creationId xmlns:a16="http://schemas.microsoft.com/office/drawing/2014/main" id="{7D94376D-9AD8-4E2D-AE2D-DBC00B73C779}"/>
              </a:ext>
            </a:extLst>
          </p:cNvPr>
          <p:cNvPicPr>
            <a:picLocks noChangeAspect="1"/>
          </p:cNvPicPr>
          <p:nvPr/>
        </p:nvPicPr>
        <p:blipFill>
          <a:blip r:embed="rId3"/>
          <a:stretch>
            <a:fillRect/>
          </a:stretch>
        </p:blipFill>
        <p:spPr>
          <a:xfrm>
            <a:off x="9389740" y="5407084"/>
            <a:ext cx="273359" cy="341353"/>
          </a:xfrm>
          <a:prstGeom prst="rect">
            <a:avLst/>
          </a:prstGeom>
          <a:effectLst>
            <a:glow rad="76200">
              <a:srgbClr val="FF0000"/>
            </a:glow>
          </a:effectLst>
        </p:spPr>
      </p:pic>
      <p:pic>
        <p:nvPicPr>
          <p:cNvPr id="20" name="Picture 19">
            <a:extLst>
              <a:ext uri="{FF2B5EF4-FFF2-40B4-BE49-F238E27FC236}">
                <a16:creationId xmlns:a16="http://schemas.microsoft.com/office/drawing/2014/main" id="{FBF808AB-DE38-4A13-913B-074F61690224}"/>
              </a:ext>
            </a:extLst>
          </p:cNvPr>
          <p:cNvPicPr>
            <a:picLocks noChangeAspect="1"/>
          </p:cNvPicPr>
          <p:nvPr/>
        </p:nvPicPr>
        <p:blipFill>
          <a:blip r:embed="rId3"/>
          <a:stretch>
            <a:fillRect/>
          </a:stretch>
        </p:blipFill>
        <p:spPr>
          <a:xfrm>
            <a:off x="9416031" y="6061020"/>
            <a:ext cx="273359" cy="341353"/>
          </a:xfrm>
          <a:prstGeom prst="rect">
            <a:avLst/>
          </a:prstGeom>
          <a:effectLst>
            <a:glow rad="76200">
              <a:srgbClr val="FF0000"/>
            </a:glow>
          </a:effectLst>
        </p:spPr>
      </p:pic>
      <p:pic>
        <p:nvPicPr>
          <p:cNvPr id="21" name="Picture 20">
            <a:extLst>
              <a:ext uri="{FF2B5EF4-FFF2-40B4-BE49-F238E27FC236}">
                <a16:creationId xmlns:a16="http://schemas.microsoft.com/office/drawing/2014/main" id="{43CEC194-89D9-4223-96D1-0E767DB66991}"/>
              </a:ext>
            </a:extLst>
          </p:cNvPr>
          <p:cNvPicPr>
            <a:picLocks noChangeAspect="1"/>
          </p:cNvPicPr>
          <p:nvPr/>
        </p:nvPicPr>
        <p:blipFill>
          <a:blip r:embed="rId3"/>
          <a:stretch>
            <a:fillRect/>
          </a:stretch>
        </p:blipFill>
        <p:spPr>
          <a:xfrm>
            <a:off x="9819604" y="5393445"/>
            <a:ext cx="273359" cy="341353"/>
          </a:xfrm>
          <a:prstGeom prst="rect">
            <a:avLst/>
          </a:prstGeom>
          <a:effectLst>
            <a:glow rad="76200">
              <a:srgbClr val="FF0000"/>
            </a:glow>
          </a:effectLst>
        </p:spPr>
      </p:pic>
      <p:pic>
        <p:nvPicPr>
          <p:cNvPr id="22" name="Picture 21">
            <a:extLst>
              <a:ext uri="{FF2B5EF4-FFF2-40B4-BE49-F238E27FC236}">
                <a16:creationId xmlns:a16="http://schemas.microsoft.com/office/drawing/2014/main" id="{DC5041D8-EDB3-4896-B0E7-71F14383A887}"/>
              </a:ext>
            </a:extLst>
          </p:cNvPr>
          <p:cNvPicPr>
            <a:picLocks noChangeAspect="1"/>
          </p:cNvPicPr>
          <p:nvPr/>
        </p:nvPicPr>
        <p:blipFill>
          <a:blip r:embed="rId3"/>
          <a:stretch>
            <a:fillRect/>
          </a:stretch>
        </p:blipFill>
        <p:spPr>
          <a:xfrm>
            <a:off x="9845895" y="6047381"/>
            <a:ext cx="273359" cy="341353"/>
          </a:xfrm>
          <a:prstGeom prst="rect">
            <a:avLst/>
          </a:prstGeom>
          <a:effectLst>
            <a:glow rad="76200">
              <a:srgbClr val="FF0000"/>
            </a:glow>
          </a:effectLst>
        </p:spPr>
      </p:pic>
      <p:pic>
        <p:nvPicPr>
          <p:cNvPr id="23" name="Picture 22">
            <a:extLst>
              <a:ext uri="{FF2B5EF4-FFF2-40B4-BE49-F238E27FC236}">
                <a16:creationId xmlns:a16="http://schemas.microsoft.com/office/drawing/2014/main" id="{D7AB5975-BE6B-47D4-949B-93FEF20293F8}"/>
              </a:ext>
            </a:extLst>
          </p:cNvPr>
          <p:cNvPicPr>
            <a:picLocks noChangeAspect="1"/>
          </p:cNvPicPr>
          <p:nvPr/>
        </p:nvPicPr>
        <p:blipFill>
          <a:blip r:embed="rId3"/>
          <a:stretch>
            <a:fillRect/>
          </a:stretch>
        </p:blipFill>
        <p:spPr>
          <a:xfrm>
            <a:off x="10163931" y="5389450"/>
            <a:ext cx="273359" cy="341353"/>
          </a:xfrm>
          <a:prstGeom prst="rect">
            <a:avLst/>
          </a:prstGeom>
          <a:effectLst>
            <a:glow rad="76200">
              <a:srgbClr val="FF0000"/>
            </a:glow>
          </a:effectLst>
        </p:spPr>
      </p:pic>
      <p:pic>
        <p:nvPicPr>
          <p:cNvPr id="24" name="Picture 23">
            <a:extLst>
              <a:ext uri="{FF2B5EF4-FFF2-40B4-BE49-F238E27FC236}">
                <a16:creationId xmlns:a16="http://schemas.microsoft.com/office/drawing/2014/main" id="{53964D7C-6B1E-49D5-9279-C6C67587399D}"/>
              </a:ext>
            </a:extLst>
          </p:cNvPr>
          <p:cNvPicPr>
            <a:picLocks noChangeAspect="1"/>
          </p:cNvPicPr>
          <p:nvPr/>
        </p:nvPicPr>
        <p:blipFill>
          <a:blip r:embed="rId3"/>
          <a:stretch>
            <a:fillRect/>
          </a:stretch>
        </p:blipFill>
        <p:spPr>
          <a:xfrm>
            <a:off x="10190223" y="6043386"/>
            <a:ext cx="273359" cy="341353"/>
          </a:xfrm>
          <a:prstGeom prst="rect">
            <a:avLst/>
          </a:prstGeom>
          <a:effectLst>
            <a:glow rad="76200">
              <a:srgbClr val="FF0000"/>
            </a:glow>
          </a:effectLst>
        </p:spPr>
      </p:pic>
      <p:pic>
        <p:nvPicPr>
          <p:cNvPr id="25" name="Picture 24">
            <a:extLst>
              <a:ext uri="{FF2B5EF4-FFF2-40B4-BE49-F238E27FC236}">
                <a16:creationId xmlns:a16="http://schemas.microsoft.com/office/drawing/2014/main" id="{26F8F1F1-1016-46B5-93A2-7DEFF15670F6}"/>
              </a:ext>
            </a:extLst>
          </p:cNvPr>
          <p:cNvPicPr>
            <a:picLocks noChangeAspect="1"/>
          </p:cNvPicPr>
          <p:nvPr/>
        </p:nvPicPr>
        <p:blipFill>
          <a:blip r:embed="rId3"/>
          <a:stretch>
            <a:fillRect/>
          </a:stretch>
        </p:blipFill>
        <p:spPr>
          <a:xfrm>
            <a:off x="10530632" y="5390919"/>
            <a:ext cx="273359" cy="341353"/>
          </a:xfrm>
          <a:prstGeom prst="rect">
            <a:avLst/>
          </a:prstGeom>
          <a:effectLst>
            <a:glow rad="76200">
              <a:srgbClr val="FF0000"/>
            </a:glow>
          </a:effectLst>
        </p:spPr>
      </p:pic>
      <p:sp>
        <p:nvSpPr>
          <p:cNvPr id="26" name="Rectangle 25">
            <a:extLst>
              <a:ext uri="{FF2B5EF4-FFF2-40B4-BE49-F238E27FC236}">
                <a16:creationId xmlns:a16="http://schemas.microsoft.com/office/drawing/2014/main" id="{478068DC-FAC1-4EBF-9FCC-734AD7549451}"/>
              </a:ext>
            </a:extLst>
          </p:cNvPr>
          <p:cNvSpPr/>
          <p:nvPr/>
        </p:nvSpPr>
        <p:spPr>
          <a:xfrm>
            <a:off x="6905339" y="2694683"/>
            <a:ext cx="4729934" cy="230833"/>
          </a:xfrm>
          <a:prstGeom prst="rect">
            <a:avLst/>
          </a:prstGeom>
        </p:spPr>
        <p:txBody>
          <a:bodyPr wrap="square">
            <a:spAutoFit/>
          </a:bodyPr>
          <a:lstStyle/>
          <a:p>
            <a:pPr algn="l"/>
            <a:endParaRPr lang="en-GB" sz="1050" dirty="0"/>
          </a:p>
        </p:txBody>
      </p:sp>
      <p:sp>
        <p:nvSpPr>
          <p:cNvPr id="27" name="Rectangle 26"/>
          <p:cNvSpPr/>
          <p:nvPr/>
        </p:nvSpPr>
        <p:spPr>
          <a:xfrm>
            <a:off x="152723" y="6102411"/>
            <a:ext cx="5240371" cy="646331"/>
          </a:xfrm>
          <a:prstGeom prst="rect">
            <a:avLst/>
          </a:prstGeom>
        </p:spPr>
        <p:txBody>
          <a:bodyPr wrap="square">
            <a:spAutoFit/>
          </a:bodyPr>
          <a:lstStyle/>
          <a:p>
            <a:r>
              <a:rPr lang="en-GB" sz="1200" dirty="0" err="1">
                <a:latin typeface="Arial" panose="020B0604020202020204" pitchFamily="34" charset="0"/>
              </a:rPr>
              <a:t>Hassanzadeh</a:t>
            </a:r>
            <a:r>
              <a:rPr lang="en-GB" sz="1200" dirty="0">
                <a:latin typeface="Arial" panose="020B0604020202020204" pitchFamily="34" charset="0"/>
              </a:rPr>
              <a:t>, A., Rasekh, A., Galelli, S., Aghashahi, M., Taormina, R., Ostfeld, A., &amp; Banks, M. K. (2020). A review of cybersecurity incidents in the water sector. </a:t>
            </a:r>
            <a:r>
              <a:rPr lang="en-GB" sz="1200" i="1" dirty="0">
                <a:latin typeface="Arial" panose="020B0604020202020204" pitchFamily="34" charset="0"/>
              </a:rPr>
              <a:t>Journal of Environmental Engineering</a:t>
            </a:r>
            <a:r>
              <a:rPr lang="en-GB" sz="1200" dirty="0">
                <a:latin typeface="Arial" panose="020B0604020202020204" pitchFamily="34" charset="0"/>
              </a:rPr>
              <a:t>, </a:t>
            </a:r>
            <a:r>
              <a:rPr lang="en-GB" sz="1200" i="1" dirty="0">
                <a:latin typeface="Arial" panose="020B0604020202020204" pitchFamily="34" charset="0"/>
              </a:rPr>
              <a:t>146</a:t>
            </a:r>
            <a:r>
              <a:rPr lang="en-GB" sz="1200" dirty="0">
                <a:latin typeface="Arial" panose="020B0604020202020204" pitchFamily="34" charset="0"/>
              </a:rPr>
              <a:t>(5), 03120003.</a:t>
            </a:r>
            <a:endParaRPr lang="en-GB" sz="1200" dirty="0"/>
          </a:p>
        </p:txBody>
      </p:sp>
    </p:spTree>
    <p:extLst>
      <p:ext uri="{BB962C8B-B14F-4D97-AF65-F5344CB8AC3E}">
        <p14:creationId xmlns:p14="http://schemas.microsoft.com/office/powerpoint/2010/main" val="287343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a:t>
            </a:r>
            <a:r>
              <a:rPr lang="en-US" dirty="0" err="1"/>
              <a:t>ProtecT</a:t>
            </a:r>
            <a:br>
              <a:rPr lang="en-US" dirty="0"/>
            </a:br>
            <a:r>
              <a:rPr lang="en-US" dirty="0"/>
              <a:t>Water Distribution Systems</a:t>
            </a:r>
            <a:endParaRPr lang="en-GB" dirty="0"/>
          </a:p>
        </p:txBody>
      </p:sp>
      <p:pic>
        <p:nvPicPr>
          <p:cNvPr id="4" name="Picture 2" descr="Analysis and Design of Water Distribution Systems | ed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996" y="3301867"/>
            <a:ext cx="3960495" cy="23574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258095" y="2852473"/>
            <a:ext cx="26969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Cyber layer</a:t>
            </a:r>
          </a:p>
        </p:txBody>
      </p:sp>
      <p:sp>
        <p:nvSpPr>
          <p:cNvPr id="6" name="Rounded Rectangle 5"/>
          <p:cNvSpPr/>
          <p:nvPr/>
        </p:nvSpPr>
        <p:spPr>
          <a:xfrm>
            <a:off x="5258095" y="5067846"/>
            <a:ext cx="2696901" cy="91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t>Physical Layer</a:t>
            </a:r>
          </a:p>
        </p:txBody>
      </p:sp>
      <p:sp>
        <p:nvSpPr>
          <p:cNvPr id="7" name="Rounded Rectangle 6"/>
          <p:cNvSpPr/>
          <p:nvPr/>
        </p:nvSpPr>
        <p:spPr>
          <a:xfrm>
            <a:off x="8672629" y="2852473"/>
            <a:ext cx="2696901"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t>Anomaly Detection</a:t>
            </a:r>
          </a:p>
        </p:txBody>
      </p:sp>
      <p:sp>
        <p:nvSpPr>
          <p:cNvPr id="8" name="Rounded Rectangle 7"/>
          <p:cNvSpPr/>
          <p:nvPr/>
        </p:nvSpPr>
        <p:spPr>
          <a:xfrm>
            <a:off x="8672629" y="5067846"/>
            <a:ext cx="2696901"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t>Intelligent Agent</a:t>
            </a:r>
          </a:p>
        </p:txBody>
      </p:sp>
      <p:cxnSp>
        <p:nvCxnSpPr>
          <p:cNvPr id="9" name="Straight Arrow Connector 8"/>
          <p:cNvCxnSpPr>
            <a:stCxn id="7" idx="2"/>
          </p:cNvCxnSpPr>
          <p:nvPr/>
        </p:nvCxnSpPr>
        <p:spPr>
          <a:xfrm>
            <a:off x="10021080" y="3766873"/>
            <a:ext cx="0" cy="1449884"/>
          </a:xfrm>
          <a:prstGeom prst="straightConnector1">
            <a:avLst/>
          </a:prstGeom>
          <a:ln w="76200">
            <a:solidFill>
              <a:srgbClr val="0070C0"/>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7769801" y="3573584"/>
            <a:ext cx="1091126" cy="1643173"/>
          </a:xfrm>
          <a:prstGeom prst="straightConnector1">
            <a:avLst/>
          </a:prstGeom>
          <a:ln w="76200">
            <a:solidFill>
              <a:schemeClr val="accent4">
                <a:lumMod val="60000"/>
                <a:lumOff val="40000"/>
              </a:schemeClr>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7769801" y="3309673"/>
            <a:ext cx="1030153" cy="0"/>
          </a:xfrm>
          <a:prstGeom prst="straightConnector1">
            <a:avLst/>
          </a:prstGeom>
          <a:ln w="76200">
            <a:solidFill>
              <a:schemeClr val="accent4">
                <a:lumMod val="60000"/>
                <a:lumOff val="40000"/>
              </a:schemeClr>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7677204" y="5525046"/>
            <a:ext cx="1145479" cy="0"/>
          </a:xfrm>
          <a:prstGeom prst="straightConnector1">
            <a:avLst/>
          </a:prstGeom>
          <a:ln w="76200">
            <a:solidFill>
              <a:srgbClr val="FF0000"/>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3" name="Elbow Connector 12"/>
          <p:cNvCxnSpPr/>
          <p:nvPr/>
        </p:nvCxnSpPr>
        <p:spPr>
          <a:xfrm flipV="1">
            <a:off x="4390410" y="3309673"/>
            <a:ext cx="867685" cy="1170914"/>
          </a:xfrm>
          <a:prstGeom prst="bentConnector3">
            <a:avLst/>
          </a:prstGeom>
          <a:ln w="76200">
            <a:solidFill>
              <a:srgbClr val="00B0F0"/>
            </a:solidFill>
            <a:prstDash val="solid"/>
            <a:tailEnd type="triangle"/>
          </a:ln>
          <a:scene3d>
            <a:camera prst="orthographicFront"/>
            <a:lightRig rig="threePt" dir="t"/>
          </a:scene3d>
          <a:sp3d>
            <a:bevelT prst="angle"/>
          </a:sp3d>
        </p:spPr>
        <p:style>
          <a:lnRef idx="2">
            <a:schemeClr val="accent5"/>
          </a:lnRef>
          <a:fillRef idx="0">
            <a:schemeClr val="accent5"/>
          </a:fillRef>
          <a:effectRef idx="1">
            <a:schemeClr val="accent5"/>
          </a:effectRef>
          <a:fontRef idx="minor">
            <a:schemeClr val="tx1"/>
          </a:fontRef>
        </p:style>
      </p:cxnSp>
      <p:cxnSp>
        <p:nvCxnSpPr>
          <p:cNvPr id="14" name="Elbow Connector 13"/>
          <p:cNvCxnSpPr/>
          <p:nvPr/>
        </p:nvCxnSpPr>
        <p:spPr>
          <a:xfrm>
            <a:off x="4390410" y="4480587"/>
            <a:ext cx="867685" cy="1044459"/>
          </a:xfrm>
          <a:prstGeom prst="bentConnector3">
            <a:avLst/>
          </a:prstGeom>
          <a:ln w="76200">
            <a:solidFill>
              <a:srgbClr val="00B0F0"/>
            </a:solidFill>
            <a:prstDash val="solid"/>
            <a:tailEnd type="triangle"/>
          </a:ln>
          <a:scene3d>
            <a:camera prst="orthographicFront"/>
            <a:lightRig rig="threePt" dir="t"/>
          </a:scene3d>
          <a:sp3d>
            <a:bevelT prst="angle"/>
          </a:sp3d>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8692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Bringing Real-Time to Streaming Analytics with Digital Twins - RTIns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20" y="3122846"/>
            <a:ext cx="3527134" cy="27379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Learning to </a:t>
            </a:r>
            <a:r>
              <a:rPr lang="en-US" dirty="0" err="1"/>
              <a:t>ProtecT</a:t>
            </a:r>
            <a:br>
              <a:rPr lang="en-US" dirty="0"/>
            </a:br>
            <a:r>
              <a:rPr lang="en-US" dirty="0"/>
              <a:t>Water Distribution Systems</a:t>
            </a:r>
            <a:endParaRPr lang="en-GB" dirty="0"/>
          </a:p>
        </p:txBody>
      </p:sp>
      <p:sp>
        <p:nvSpPr>
          <p:cNvPr id="5" name="Rounded Rectangle 4"/>
          <p:cNvSpPr/>
          <p:nvPr/>
        </p:nvSpPr>
        <p:spPr>
          <a:xfrm>
            <a:off x="5258095" y="2852473"/>
            <a:ext cx="269690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Cyber layer</a:t>
            </a:r>
          </a:p>
        </p:txBody>
      </p:sp>
      <p:sp>
        <p:nvSpPr>
          <p:cNvPr id="6" name="Rounded Rectangle 5"/>
          <p:cNvSpPr/>
          <p:nvPr/>
        </p:nvSpPr>
        <p:spPr>
          <a:xfrm>
            <a:off x="5258095" y="5067846"/>
            <a:ext cx="2696901" cy="91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t>Physical Layer</a:t>
            </a:r>
          </a:p>
        </p:txBody>
      </p:sp>
      <p:sp>
        <p:nvSpPr>
          <p:cNvPr id="7" name="Rounded Rectangle 6"/>
          <p:cNvSpPr/>
          <p:nvPr/>
        </p:nvSpPr>
        <p:spPr>
          <a:xfrm>
            <a:off x="8672629" y="2852473"/>
            <a:ext cx="2696901"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t>Anomaly Detection</a:t>
            </a:r>
          </a:p>
        </p:txBody>
      </p:sp>
      <p:sp>
        <p:nvSpPr>
          <p:cNvPr id="8" name="Rounded Rectangle 7"/>
          <p:cNvSpPr/>
          <p:nvPr/>
        </p:nvSpPr>
        <p:spPr>
          <a:xfrm>
            <a:off x="8672629" y="5067846"/>
            <a:ext cx="2696901"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t>Intelligent Agent</a:t>
            </a:r>
          </a:p>
        </p:txBody>
      </p:sp>
      <p:cxnSp>
        <p:nvCxnSpPr>
          <p:cNvPr id="9" name="Straight Arrow Connector 8"/>
          <p:cNvCxnSpPr>
            <a:stCxn id="7" idx="2"/>
          </p:cNvCxnSpPr>
          <p:nvPr/>
        </p:nvCxnSpPr>
        <p:spPr>
          <a:xfrm>
            <a:off x="10021080" y="3766873"/>
            <a:ext cx="0" cy="1449884"/>
          </a:xfrm>
          <a:prstGeom prst="straightConnector1">
            <a:avLst/>
          </a:prstGeom>
          <a:ln w="76200">
            <a:solidFill>
              <a:srgbClr val="0070C0"/>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7769801" y="3573584"/>
            <a:ext cx="1091126" cy="1643173"/>
          </a:xfrm>
          <a:prstGeom prst="straightConnector1">
            <a:avLst/>
          </a:prstGeom>
          <a:ln w="76200">
            <a:solidFill>
              <a:schemeClr val="accent4">
                <a:lumMod val="60000"/>
                <a:lumOff val="40000"/>
              </a:schemeClr>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7769801" y="3309673"/>
            <a:ext cx="1030153" cy="0"/>
          </a:xfrm>
          <a:prstGeom prst="straightConnector1">
            <a:avLst/>
          </a:prstGeom>
          <a:ln w="76200">
            <a:solidFill>
              <a:schemeClr val="accent4">
                <a:lumMod val="60000"/>
                <a:lumOff val="40000"/>
              </a:schemeClr>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7677204" y="5525046"/>
            <a:ext cx="1145479" cy="0"/>
          </a:xfrm>
          <a:prstGeom prst="straightConnector1">
            <a:avLst/>
          </a:prstGeom>
          <a:ln w="76200">
            <a:solidFill>
              <a:srgbClr val="FF0000"/>
            </a:solidFill>
            <a:prstDash val="solid"/>
            <a:tailEnd type="triangle"/>
          </a:ln>
          <a:scene3d>
            <a:camera prst="orthographicFront"/>
            <a:lightRig rig="threePt" dir="t"/>
          </a:scene3d>
          <a:sp3d>
            <a:bevelT prst="angle"/>
          </a:sp3d>
        </p:spPr>
        <p:style>
          <a:lnRef idx="3">
            <a:schemeClr val="accent2"/>
          </a:lnRef>
          <a:fillRef idx="0">
            <a:schemeClr val="accent2"/>
          </a:fillRef>
          <a:effectRef idx="2">
            <a:schemeClr val="accent2"/>
          </a:effectRef>
          <a:fontRef idx="minor">
            <a:schemeClr val="tx1"/>
          </a:fontRef>
        </p:style>
      </p:cxnSp>
      <p:cxnSp>
        <p:nvCxnSpPr>
          <p:cNvPr id="13" name="Elbow Connector 12"/>
          <p:cNvCxnSpPr/>
          <p:nvPr/>
        </p:nvCxnSpPr>
        <p:spPr>
          <a:xfrm flipV="1">
            <a:off x="4390410" y="3309673"/>
            <a:ext cx="867685" cy="1170914"/>
          </a:xfrm>
          <a:prstGeom prst="bentConnector3">
            <a:avLst/>
          </a:prstGeom>
          <a:ln w="76200">
            <a:solidFill>
              <a:srgbClr val="00B0F0"/>
            </a:solidFill>
            <a:prstDash val="solid"/>
            <a:tailEnd type="triangle"/>
          </a:ln>
          <a:scene3d>
            <a:camera prst="orthographicFront"/>
            <a:lightRig rig="threePt" dir="t"/>
          </a:scene3d>
          <a:sp3d>
            <a:bevelT prst="angle"/>
          </a:sp3d>
        </p:spPr>
        <p:style>
          <a:lnRef idx="2">
            <a:schemeClr val="accent5"/>
          </a:lnRef>
          <a:fillRef idx="0">
            <a:schemeClr val="accent5"/>
          </a:fillRef>
          <a:effectRef idx="1">
            <a:schemeClr val="accent5"/>
          </a:effectRef>
          <a:fontRef idx="minor">
            <a:schemeClr val="tx1"/>
          </a:fontRef>
        </p:style>
      </p:cxnSp>
      <p:cxnSp>
        <p:nvCxnSpPr>
          <p:cNvPr id="14" name="Elbow Connector 13"/>
          <p:cNvCxnSpPr/>
          <p:nvPr/>
        </p:nvCxnSpPr>
        <p:spPr>
          <a:xfrm>
            <a:off x="4390410" y="4480587"/>
            <a:ext cx="867685" cy="1044459"/>
          </a:xfrm>
          <a:prstGeom prst="bentConnector3">
            <a:avLst/>
          </a:prstGeom>
          <a:ln w="76200">
            <a:solidFill>
              <a:srgbClr val="00B0F0"/>
            </a:solidFill>
            <a:prstDash val="solid"/>
            <a:tailEnd type="triangle"/>
          </a:ln>
          <a:scene3d>
            <a:camera prst="orthographicFront"/>
            <a:lightRig rig="threePt" dir="t"/>
          </a:scene3d>
          <a:sp3d>
            <a:bevelT prst="angle"/>
          </a:sp3d>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9760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Digital </a:t>
            </a:r>
            <a:r>
              <a:rPr lang="en-GB" cap="none" dirty="0" err="1"/>
              <a:t>HydrAulic</a:t>
            </a:r>
            <a:r>
              <a:rPr lang="en-GB" cap="none" dirty="0"/>
              <a:t> </a:t>
            </a:r>
            <a:r>
              <a:rPr lang="en-GB" cap="none" dirty="0" err="1"/>
              <a:t>SIMulator</a:t>
            </a:r>
            <a:r>
              <a:rPr lang="en-GB" cap="none" dirty="0"/>
              <a:t> (DHALSIM)</a:t>
            </a:r>
            <a:br>
              <a:rPr lang="en-GB" cap="none" dirty="0"/>
            </a:br>
            <a:r>
              <a:rPr lang="en-GB" i="1" cap="none" dirty="0"/>
              <a:t>a digital twin for cyber-security of WDS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812530492"/>
              </p:ext>
            </p:extLst>
          </p:nvPr>
        </p:nvGraphicFramePr>
        <p:xfrm>
          <a:off x="2816667" y="2372034"/>
          <a:ext cx="5948381" cy="3715841"/>
        </p:xfrm>
        <a:graphic>
          <a:graphicData uri="http://schemas.openxmlformats.org/presentationml/2006/ole">
            <mc:AlternateContent xmlns:mc="http://schemas.openxmlformats.org/markup-compatibility/2006">
              <mc:Choice xmlns:v="urn:schemas-microsoft-com:vml" Requires="v">
                <p:oleObj name="Acrobat Document" r:id="rId2" imgW="8709341" imgH="5440444" progId="AcroExch.Document.DC">
                  <p:embed/>
                </p:oleObj>
              </mc:Choice>
              <mc:Fallback>
                <p:oleObj name="Acrobat Document" r:id="rId2" imgW="8709341" imgH="5440444" progId="AcroExch.Document.DC">
                  <p:embed/>
                  <p:pic>
                    <p:nvPicPr>
                      <p:cNvPr id="29" name="Object 28"/>
                      <p:cNvPicPr/>
                      <p:nvPr/>
                    </p:nvPicPr>
                    <p:blipFill>
                      <a:blip r:embed="rId3"/>
                      <a:stretch>
                        <a:fillRect/>
                      </a:stretch>
                    </p:blipFill>
                    <p:spPr>
                      <a:xfrm>
                        <a:off x="2816667" y="2372034"/>
                        <a:ext cx="5948381" cy="3715841"/>
                      </a:xfrm>
                      <a:prstGeom prst="rect">
                        <a:avLst/>
                      </a:prstGeom>
                    </p:spPr>
                  </p:pic>
                </p:oleObj>
              </mc:Fallback>
            </mc:AlternateContent>
          </a:graphicData>
        </a:graphic>
      </p:graphicFrame>
      <p:sp>
        <p:nvSpPr>
          <p:cNvPr id="5" name="Rectangle 4"/>
          <p:cNvSpPr/>
          <p:nvPr/>
        </p:nvSpPr>
        <p:spPr>
          <a:xfrm>
            <a:off x="201976" y="6273667"/>
            <a:ext cx="6628032" cy="523220"/>
          </a:xfrm>
          <a:prstGeom prst="rect">
            <a:avLst/>
          </a:prstGeom>
        </p:spPr>
        <p:txBody>
          <a:bodyPr wrap="square">
            <a:spAutoFit/>
          </a:bodyPr>
          <a:lstStyle/>
          <a:p>
            <a:r>
              <a:rPr lang="en-US" sz="1400" dirty="0">
                <a:ea typeface="Tahoma" panose="020B0604030504040204" pitchFamily="34" charset="0"/>
                <a:cs typeface="Tahoma" panose="020B0604030504040204" pitchFamily="34" charset="0"/>
              </a:rPr>
              <a:t>Murillo A., Taormina R., Tippenhauer N., Galelli S., 2020, Co-Simulating Physical Processes and Network Data for High-Fidelity Cyber-Security Experiments, ACSAC – ICSS 2020</a:t>
            </a:r>
          </a:p>
        </p:txBody>
      </p:sp>
    </p:spTree>
    <p:extLst>
      <p:ext uri="{BB962C8B-B14F-4D97-AF65-F5344CB8AC3E}">
        <p14:creationId xmlns:p14="http://schemas.microsoft.com/office/powerpoint/2010/main" val="140611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Optimal Real-Time Control Under Attack</a:t>
            </a:r>
          </a:p>
        </p:txBody>
      </p:sp>
      <p:grpSp>
        <p:nvGrpSpPr>
          <p:cNvPr id="12" name="Group 11"/>
          <p:cNvGrpSpPr/>
          <p:nvPr/>
        </p:nvGrpSpPr>
        <p:grpSpPr>
          <a:xfrm>
            <a:off x="1022419" y="2009657"/>
            <a:ext cx="8042172" cy="3781004"/>
            <a:chOff x="1337379" y="2009657"/>
            <a:chExt cx="8042172" cy="3781004"/>
          </a:xfrm>
        </p:grpSpPr>
        <p:pic>
          <p:nvPicPr>
            <p:cNvPr id="7" name="Picture 6"/>
            <p:cNvPicPr>
              <a:picLocks noChangeAspect="1"/>
            </p:cNvPicPr>
            <p:nvPr/>
          </p:nvPicPr>
          <p:blipFill>
            <a:blip r:embed="rId2"/>
            <a:stretch>
              <a:fillRect/>
            </a:stretch>
          </p:blipFill>
          <p:spPr>
            <a:xfrm>
              <a:off x="1337379" y="2485302"/>
              <a:ext cx="8042172" cy="3305359"/>
            </a:xfrm>
            <a:prstGeom prst="rect">
              <a:avLst/>
            </a:prstGeom>
          </p:spPr>
        </p:pic>
        <p:pic>
          <p:nvPicPr>
            <p:cNvPr id="8" name="Picture 7">
              <a:extLst>
                <a:ext uri="{FF2B5EF4-FFF2-40B4-BE49-F238E27FC236}">
                  <a16:creationId xmlns:a16="http://schemas.microsoft.com/office/drawing/2014/main" id="{EFE19C0F-1DB0-4251-8ECE-49DC5625198B}"/>
                </a:ext>
              </a:extLst>
            </p:cNvPr>
            <p:cNvPicPr>
              <a:picLocks noChangeAspect="1"/>
            </p:cNvPicPr>
            <p:nvPr/>
          </p:nvPicPr>
          <p:blipFill>
            <a:blip r:embed="rId3"/>
            <a:stretch>
              <a:fillRect/>
            </a:stretch>
          </p:blipFill>
          <p:spPr>
            <a:xfrm>
              <a:off x="6457367" y="4462673"/>
              <a:ext cx="470362" cy="587358"/>
            </a:xfrm>
            <a:prstGeom prst="rect">
              <a:avLst/>
            </a:prstGeom>
            <a:effectLst>
              <a:glow rad="76200">
                <a:srgbClr val="FF0000"/>
              </a:glow>
            </a:effectLst>
          </p:spPr>
        </p:pic>
        <p:pic>
          <p:nvPicPr>
            <p:cNvPr id="9" name="Picture 8"/>
            <p:cNvPicPr>
              <a:picLocks noChangeAspect="1"/>
            </p:cNvPicPr>
            <p:nvPr/>
          </p:nvPicPr>
          <p:blipFill>
            <a:blip r:embed="rId4"/>
            <a:stretch>
              <a:fillRect/>
            </a:stretch>
          </p:blipFill>
          <p:spPr>
            <a:xfrm>
              <a:off x="7442887" y="2009657"/>
              <a:ext cx="683290" cy="771267"/>
            </a:xfrm>
            <a:prstGeom prst="rect">
              <a:avLst/>
            </a:prstGeom>
          </p:spPr>
        </p:pic>
        <p:pic>
          <p:nvPicPr>
            <p:cNvPr id="3078" name="Picture 6" descr="Download A Head Showing The Synapses In Someone's Brain Firing - Ai Icon  Artificial Intelligence PNG Image with No Background - PNGkey.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4210" y="2108805"/>
              <a:ext cx="497307" cy="57297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8973150" y="2535525"/>
            <a:ext cx="3015650" cy="3139321"/>
          </a:xfrm>
          <a:prstGeom prst="rect">
            <a:avLst/>
          </a:prstGeom>
          <a:noFill/>
        </p:spPr>
        <p:txBody>
          <a:bodyPr wrap="square" rtlCol="0">
            <a:spAutoFit/>
          </a:bodyPr>
          <a:lstStyle/>
          <a:p>
            <a:pPr marL="342900" indent="-342900">
              <a:buAutoNum type="arabicParenR"/>
            </a:pPr>
            <a:r>
              <a:rPr lang="en-GB" dirty="0"/>
              <a:t>Hacker intercepts and manipulates Tank readings </a:t>
            </a:r>
            <a:br>
              <a:rPr lang="en-GB" dirty="0"/>
            </a:br>
            <a:r>
              <a:rPr lang="en-GB" i="1" dirty="0"/>
              <a:t>Man-in-the-middle attack</a:t>
            </a:r>
          </a:p>
          <a:p>
            <a:pPr marL="342900" indent="-342900">
              <a:buAutoNum type="arabicParenR"/>
            </a:pPr>
            <a:endParaRPr lang="en-GB" i="1" dirty="0"/>
          </a:p>
          <a:p>
            <a:pPr marL="342900" indent="-342900">
              <a:buAutoNum type="arabicParenR"/>
            </a:pPr>
            <a:r>
              <a:rPr lang="en-GB" dirty="0"/>
              <a:t>Intrusion detection systems flags the attack</a:t>
            </a:r>
          </a:p>
          <a:p>
            <a:pPr marL="342900" indent="-342900">
              <a:buAutoNum type="arabicParenR"/>
            </a:pPr>
            <a:endParaRPr lang="en-GB" dirty="0"/>
          </a:p>
          <a:p>
            <a:pPr marL="342900" indent="-342900">
              <a:buAutoNum type="arabicParenR"/>
            </a:pPr>
            <a:r>
              <a:rPr lang="en-GB" dirty="0"/>
              <a:t>Intelligent agent operates the actuators (e.g., pumps) to minimize consequences </a:t>
            </a:r>
          </a:p>
          <a:p>
            <a:pPr marL="342900" indent="-342900">
              <a:buAutoNum type="arabicParenR"/>
            </a:pPr>
            <a:endParaRPr lang="en-GB" i="1" dirty="0"/>
          </a:p>
        </p:txBody>
      </p:sp>
      <p:sp>
        <p:nvSpPr>
          <p:cNvPr id="14" name="Oval 13"/>
          <p:cNvSpPr/>
          <p:nvPr/>
        </p:nvSpPr>
        <p:spPr>
          <a:xfrm>
            <a:off x="6533602" y="5048008"/>
            <a:ext cx="365760" cy="36576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1</a:t>
            </a:r>
          </a:p>
        </p:txBody>
      </p:sp>
      <p:sp>
        <p:nvSpPr>
          <p:cNvPr id="18" name="Oval 17"/>
          <p:cNvSpPr/>
          <p:nvPr/>
        </p:nvSpPr>
        <p:spPr>
          <a:xfrm>
            <a:off x="6749893" y="1851467"/>
            <a:ext cx="365760" cy="36576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2</a:t>
            </a:r>
          </a:p>
        </p:txBody>
      </p:sp>
      <p:sp>
        <p:nvSpPr>
          <p:cNvPr id="19" name="Oval 18"/>
          <p:cNvSpPr/>
          <p:nvPr/>
        </p:nvSpPr>
        <p:spPr>
          <a:xfrm>
            <a:off x="8729068" y="1851467"/>
            <a:ext cx="365760" cy="36576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3</a:t>
            </a:r>
          </a:p>
        </p:txBody>
      </p:sp>
      <p:sp>
        <p:nvSpPr>
          <p:cNvPr id="15" name="Rectangle 14"/>
          <p:cNvSpPr/>
          <p:nvPr/>
        </p:nvSpPr>
        <p:spPr>
          <a:xfrm>
            <a:off x="821803" y="2342142"/>
            <a:ext cx="2554491" cy="369332"/>
          </a:xfrm>
          <a:prstGeom prst="rect">
            <a:avLst/>
          </a:prstGeom>
        </p:spPr>
        <p:txBody>
          <a:bodyPr wrap="square">
            <a:spAutoFit/>
          </a:bodyPr>
          <a:lstStyle/>
          <a:p>
            <a:r>
              <a:rPr lang="en-GB" dirty="0" err="1"/>
              <a:t>Anytown</a:t>
            </a:r>
            <a:r>
              <a:rPr lang="en-GB" dirty="0"/>
              <a:t> WDS</a:t>
            </a:r>
          </a:p>
        </p:txBody>
      </p:sp>
    </p:spTree>
    <p:extLst>
      <p:ext uri="{BB962C8B-B14F-4D97-AF65-F5344CB8AC3E}">
        <p14:creationId xmlns:p14="http://schemas.microsoft.com/office/powerpoint/2010/main" val="64547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Reinforcement Learning (RL)</a:t>
            </a:r>
          </a:p>
        </p:txBody>
      </p:sp>
      <p:sp>
        <p:nvSpPr>
          <p:cNvPr id="3" name="Content Placeholder 2"/>
          <p:cNvSpPr>
            <a:spLocks noGrp="1"/>
          </p:cNvSpPr>
          <p:nvPr>
            <p:ph idx="1"/>
          </p:nvPr>
        </p:nvSpPr>
        <p:spPr/>
        <p:txBody>
          <a:bodyPr>
            <a:noAutofit/>
          </a:bodyPr>
          <a:lstStyle/>
          <a:p>
            <a:r>
              <a:rPr lang="en-US" sz="2400" dirty="0"/>
              <a:t>RL trains an </a:t>
            </a:r>
            <a:r>
              <a:rPr lang="en-US" sz="2400" b="1" dirty="0"/>
              <a:t>agent</a:t>
            </a:r>
            <a:r>
              <a:rPr lang="en-US" sz="2400" dirty="0"/>
              <a:t> to solve a particular task by interacting with an </a:t>
            </a:r>
            <a:r>
              <a:rPr lang="en-US" sz="2400" b="1" dirty="0"/>
              <a:t>environment</a:t>
            </a:r>
            <a:r>
              <a:rPr lang="en-US" sz="2400" dirty="0"/>
              <a:t>. The agent has only one purpose: maximize its total </a:t>
            </a:r>
            <a:r>
              <a:rPr lang="en-US" sz="2400" b="1" dirty="0"/>
              <a:t>reward</a:t>
            </a:r>
            <a:r>
              <a:rPr lang="en-US" sz="2400" dirty="0"/>
              <a:t>. </a:t>
            </a:r>
          </a:p>
          <a:p>
            <a:r>
              <a:rPr lang="en-US" sz="2400" dirty="0"/>
              <a:t>The agent observes the </a:t>
            </a:r>
            <a:r>
              <a:rPr lang="en-US" sz="2400" b="1" dirty="0"/>
              <a:t>state </a:t>
            </a:r>
            <a:r>
              <a:rPr lang="en-US" sz="2400" dirty="0"/>
              <a:t>of the environment, and tries to move to a better state</a:t>
            </a:r>
            <a:r>
              <a:rPr lang="en-US" sz="2400" b="1" dirty="0"/>
              <a:t> </a:t>
            </a:r>
            <a:r>
              <a:rPr lang="en-US" sz="2400" dirty="0"/>
              <a:t>by performing </a:t>
            </a:r>
            <a:r>
              <a:rPr lang="en-US" sz="2400" b="1" dirty="0"/>
              <a:t>actions</a:t>
            </a:r>
            <a:r>
              <a:rPr lang="en-US" sz="2400" dirty="0"/>
              <a:t>. Actions lead to rewards which could be positive or negative.</a:t>
            </a:r>
          </a:p>
          <a:p>
            <a:pPr marL="0" indent="0">
              <a:buNone/>
            </a:pPr>
            <a:endParaRPr lang="en-US" sz="2400" dirty="0"/>
          </a:p>
          <a:p>
            <a:endParaRPr lang="en-US" sz="2400" dirty="0"/>
          </a:p>
          <a:p>
            <a:endParaRPr lang="en-US" sz="2400" dirty="0"/>
          </a:p>
          <a:p>
            <a:endParaRPr lang="en-US" sz="2400" dirty="0"/>
          </a:p>
          <a:p>
            <a:endParaRPr lang="en-GB" sz="2400" dirty="0"/>
          </a:p>
          <a:p>
            <a:endParaRPr lang="en-GB" sz="2400" dirty="0"/>
          </a:p>
        </p:txBody>
      </p:sp>
      <p:pic>
        <p:nvPicPr>
          <p:cNvPr id="4098" name="Picture 2" descr="5 Things You Need to Know about Reinforcement Learning - KDnugg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496" y="4011923"/>
            <a:ext cx="6667500" cy="2571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01996" y="6487596"/>
            <a:ext cx="2871042" cy="369332"/>
          </a:xfrm>
          <a:prstGeom prst="rect">
            <a:avLst/>
          </a:prstGeom>
        </p:spPr>
        <p:txBody>
          <a:bodyPr wrap="none">
            <a:spAutoFit/>
          </a:bodyPr>
          <a:lstStyle/>
          <a:p>
            <a:r>
              <a:rPr lang="en-US" dirty="0"/>
              <a:t>image credits: kdnuggets.com</a:t>
            </a:r>
            <a:endParaRPr lang="en-GB" dirty="0"/>
          </a:p>
        </p:txBody>
      </p:sp>
    </p:spTree>
    <p:extLst>
      <p:ext uri="{BB962C8B-B14F-4D97-AF65-F5344CB8AC3E}">
        <p14:creationId xmlns:p14="http://schemas.microsoft.com/office/powerpoint/2010/main" val="39751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RL agent: States and Actions</a:t>
            </a:r>
          </a:p>
        </p:txBody>
      </p:sp>
      <p:sp>
        <p:nvSpPr>
          <p:cNvPr id="12" name="CasellaDiTesto 2">
            <a:extLst>
              <a:ext uri="{FF2B5EF4-FFF2-40B4-BE49-F238E27FC236}">
                <a16:creationId xmlns:a16="http://schemas.microsoft.com/office/drawing/2014/main" id="{EDD88D9F-B686-4019-A1A9-B0C1FEA6BD0B}"/>
              </a:ext>
            </a:extLst>
          </p:cNvPr>
          <p:cNvSpPr txBox="1"/>
          <p:nvPr/>
        </p:nvSpPr>
        <p:spPr>
          <a:xfrm>
            <a:off x="1260052" y="2084832"/>
            <a:ext cx="3882794" cy="2031325"/>
          </a:xfrm>
          <a:prstGeom prst="rect">
            <a:avLst/>
          </a:prstGeom>
          <a:noFill/>
          <a:ln w="28575">
            <a:solidFill>
              <a:schemeClr val="accent4"/>
            </a:solidFill>
          </a:ln>
        </p:spPr>
        <p:txBody>
          <a:bodyPr wrap="none" rtlCol="0">
            <a:spAutoFit/>
          </a:bodyPr>
          <a:lstStyle/>
          <a:p>
            <a:r>
              <a:rPr lang="it-IT" b="1" dirty="0" err="1"/>
              <a:t>Observation</a:t>
            </a:r>
            <a:r>
              <a:rPr lang="it-IT" b="1" dirty="0"/>
              <a:t> Space:</a:t>
            </a:r>
          </a:p>
          <a:p>
            <a:pPr marL="285750" indent="-285750">
              <a:buClr>
                <a:schemeClr val="accent4"/>
              </a:buClr>
              <a:buFont typeface="Arial" panose="020B0604020202020204" pitchFamily="34" charset="0"/>
              <a:buChar char="•"/>
            </a:pPr>
            <a:r>
              <a:rPr lang="it-IT" dirty="0"/>
              <a:t>Level of tanks</a:t>
            </a:r>
          </a:p>
          <a:p>
            <a:pPr marL="285750" indent="-285750">
              <a:buClr>
                <a:schemeClr val="accent4"/>
              </a:buClr>
              <a:buFont typeface="Arial" panose="020B0604020202020204" pitchFamily="34" charset="0"/>
              <a:buChar char="•"/>
            </a:pPr>
            <a:r>
              <a:rPr lang="it-IT" dirty="0"/>
              <a:t>Pressure of junction after pumps</a:t>
            </a:r>
          </a:p>
          <a:p>
            <a:pPr marL="285750" indent="-285750">
              <a:buClr>
                <a:schemeClr val="accent4"/>
              </a:buClr>
              <a:buFont typeface="Arial" panose="020B0604020202020204" pitchFamily="34" charset="0"/>
              <a:buChar char="•"/>
            </a:pPr>
            <a:r>
              <a:rPr lang="it-IT" dirty="0"/>
              <a:t>Moving average of demand patterns</a:t>
            </a:r>
          </a:p>
          <a:p>
            <a:pPr marL="285750" indent="-285750">
              <a:buClr>
                <a:schemeClr val="accent4"/>
              </a:buClr>
              <a:buFont typeface="Arial" panose="020B0604020202020204" pitchFamily="34" charset="0"/>
              <a:buChar char="•"/>
            </a:pPr>
            <a:r>
              <a:rPr lang="it-IT" dirty="0"/>
              <a:t>Day of the week</a:t>
            </a:r>
          </a:p>
          <a:p>
            <a:pPr marL="285750" indent="-285750">
              <a:buClr>
                <a:schemeClr val="accent4"/>
              </a:buClr>
              <a:buFont typeface="Arial" panose="020B0604020202020204" pitchFamily="34" charset="0"/>
              <a:buChar char="•"/>
            </a:pPr>
            <a:r>
              <a:rPr lang="it-IT" dirty="0"/>
              <a:t>Time of the day</a:t>
            </a:r>
          </a:p>
          <a:p>
            <a:pPr marL="285750" indent="-285750">
              <a:buClr>
                <a:schemeClr val="accent4"/>
              </a:buClr>
              <a:buFont typeface="Arial" panose="020B0604020202020204" pitchFamily="34" charset="0"/>
              <a:buChar char="•"/>
            </a:pPr>
            <a:r>
              <a:rPr lang="it-IT" dirty="0"/>
              <a:t>Attack detection flag</a:t>
            </a:r>
          </a:p>
        </p:txBody>
      </p:sp>
      <p:sp>
        <p:nvSpPr>
          <p:cNvPr id="13" name="CasellaDiTesto 11">
            <a:extLst>
              <a:ext uri="{FF2B5EF4-FFF2-40B4-BE49-F238E27FC236}">
                <a16:creationId xmlns:a16="http://schemas.microsoft.com/office/drawing/2014/main" id="{906E7D82-7AEE-496C-B8E8-ED8D79E4A7EA}"/>
              </a:ext>
            </a:extLst>
          </p:cNvPr>
          <p:cNvSpPr txBox="1"/>
          <p:nvPr/>
        </p:nvSpPr>
        <p:spPr>
          <a:xfrm>
            <a:off x="1895261" y="4375238"/>
            <a:ext cx="3162084" cy="1477328"/>
          </a:xfrm>
          <a:prstGeom prst="rect">
            <a:avLst/>
          </a:prstGeom>
          <a:noFill/>
          <a:ln w="28575">
            <a:solidFill>
              <a:srgbClr val="FF0000"/>
            </a:solidFill>
          </a:ln>
        </p:spPr>
        <p:txBody>
          <a:bodyPr wrap="none" rtlCol="0">
            <a:spAutoFit/>
          </a:bodyPr>
          <a:lstStyle/>
          <a:p>
            <a:r>
              <a:rPr lang="it-IT" b="1" dirty="0"/>
              <a:t>Action Space:</a:t>
            </a:r>
          </a:p>
          <a:p>
            <a:pPr marL="285750" indent="-285750">
              <a:buClr>
                <a:srgbClr val="FF0000"/>
              </a:buClr>
              <a:buFont typeface="Arial" panose="020B0604020202020204" pitchFamily="34" charset="0"/>
              <a:buChar char="•"/>
            </a:pPr>
            <a:r>
              <a:rPr lang="it-IT" dirty="0"/>
              <a:t>[0] : </a:t>
            </a:r>
            <a:r>
              <a:rPr lang="it-IT" dirty="0" err="1"/>
              <a:t>both</a:t>
            </a:r>
            <a:r>
              <a:rPr lang="it-IT" dirty="0"/>
              <a:t> pumps </a:t>
            </a:r>
            <a:r>
              <a:rPr lang="it-IT" dirty="0" err="1"/>
              <a:t>turned</a:t>
            </a:r>
            <a:r>
              <a:rPr lang="it-IT" dirty="0"/>
              <a:t> off</a:t>
            </a:r>
          </a:p>
          <a:p>
            <a:pPr marL="285750" indent="-285750">
              <a:buClr>
                <a:srgbClr val="FF0000"/>
              </a:buClr>
              <a:buFont typeface="Arial" panose="020B0604020202020204" pitchFamily="34" charset="0"/>
              <a:buChar char="•"/>
            </a:pPr>
            <a:r>
              <a:rPr lang="it-IT" dirty="0"/>
              <a:t>[1] : </a:t>
            </a:r>
            <a:r>
              <a:rPr lang="it-IT" dirty="0" err="1"/>
              <a:t>only</a:t>
            </a:r>
            <a:r>
              <a:rPr lang="it-IT" dirty="0"/>
              <a:t> pump P78 </a:t>
            </a:r>
            <a:r>
              <a:rPr lang="it-IT" dirty="0" err="1"/>
              <a:t>active</a:t>
            </a:r>
            <a:endParaRPr lang="it-IT" dirty="0"/>
          </a:p>
          <a:p>
            <a:pPr marL="285750" indent="-285750">
              <a:buClr>
                <a:srgbClr val="FF0000"/>
              </a:buClr>
              <a:buFont typeface="Arial" panose="020B0604020202020204" pitchFamily="34" charset="0"/>
              <a:buChar char="•"/>
            </a:pPr>
            <a:r>
              <a:rPr lang="it-IT" dirty="0"/>
              <a:t>[2] : </a:t>
            </a:r>
            <a:r>
              <a:rPr lang="it-IT" dirty="0" err="1"/>
              <a:t>only</a:t>
            </a:r>
            <a:r>
              <a:rPr lang="it-IT" dirty="0"/>
              <a:t> pump P79 </a:t>
            </a:r>
            <a:r>
              <a:rPr lang="it-IT" dirty="0" err="1"/>
              <a:t>active</a:t>
            </a:r>
            <a:endParaRPr lang="it-IT" dirty="0"/>
          </a:p>
          <a:p>
            <a:pPr marL="285750" indent="-285750">
              <a:buClr>
                <a:srgbClr val="FF0000"/>
              </a:buClr>
              <a:buFont typeface="Arial" panose="020B0604020202020204" pitchFamily="34" charset="0"/>
              <a:buChar char="•"/>
            </a:pPr>
            <a:r>
              <a:rPr lang="it-IT" dirty="0"/>
              <a:t>[3] : </a:t>
            </a:r>
            <a:r>
              <a:rPr lang="it-IT" dirty="0" err="1"/>
              <a:t>both</a:t>
            </a:r>
            <a:r>
              <a:rPr lang="it-IT" dirty="0"/>
              <a:t> pumps </a:t>
            </a:r>
            <a:r>
              <a:rPr lang="it-IT" dirty="0" err="1"/>
              <a:t>turned</a:t>
            </a:r>
            <a:r>
              <a:rPr lang="it-IT" dirty="0"/>
              <a:t> on</a:t>
            </a:r>
          </a:p>
        </p:txBody>
      </p:sp>
      <p:sp>
        <p:nvSpPr>
          <p:cNvPr id="14" name="CasellaDiTesto 3">
            <a:extLst>
              <a:ext uri="{FF2B5EF4-FFF2-40B4-BE49-F238E27FC236}">
                <a16:creationId xmlns:a16="http://schemas.microsoft.com/office/drawing/2014/main" id="{E5467473-2644-4BE6-AF21-E8DB92970023}"/>
              </a:ext>
            </a:extLst>
          </p:cNvPr>
          <p:cNvSpPr txBox="1"/>
          <p:nvPr/>
        </p:nvSpPr>
        <p:spPr>
          <a:xfrm>
            <a:off x="6904893" y="4929236"/>
            <a:ext cx="1903085" cy="369332"/>
          </a:xfrm>
          <a:prstGeom prst="rect">
            <a:avLst/>
          </a:prstGeom>
          <a:noFill/>
          <a:ln w="28575">
            <a:solidFill>
              <a:srgbClr val="1CADE4"/>
            </a:solidFill>
          </a:ln>
        </p:spPr>
        <p:txBody>
          <a:bodyPr wrap="none" rtlCol="0">
            <a:spAutoFit/>
          </a:bodyPr>
          <a:lstStyle/>
          <a:p>
            <a:r>
              <a:rPr lang="it-IT" dirty="0"/>
              <a:t>Applied by PLC1</a:t>
            </a:r>
          </a:p>
        </p:txBody>
      </p:sp>
      <p:sp>
        <p:nvSpPr>
          <p:cNvPr id="15" name="CasellaDiTesto 14">
            <a:extLst>
              <a:ext uri="{FF2B5EF4-FFF2-40B4-BE49-F238E27FC236}">
                <a16:creationId xmlns:a16="http://schemas.microsoft.com/office/drawing/2014/main" id="{590A59D0-445A-4880-9D1B-3AD6AB509576}"/>
              </a:ext>
            </a:extLst>
          </p:cNvPr>
          <p:cNvSpPr txBox="1"/>
          <p:nvPr/>
        </p:nvSpPr>
        <p:spPr>
          <a:xfrm>
            <a:off x="6904893" y="2777328"/>
            <a:ext cx="1851789" cy="646331"/>
          </a:xfrm>
          <a:prstGeom prst="rect">
            <a:avLst/>
          </a:prstGeom>
          <a:noFill/>
          <a:ln w="28575">
            <a:solidFill>
              <a:srgbClr val="1CADE4"/>
            </a:solidFill>
          </a:ln>
        </p:spPr>
        <p:txBody>
          <a:bodyPr wrap="none" rtlCol="0">
            <a:spAutoFit/>
          </a:bodyPr>
          <a:lstStyle/>
          <a:p>
            <a:r>
              <a:rPr lang="it-IT" dirty="0"/>
              <a:t>Readings from </a:t>
            </a:r>
          </a:p>
          <a:p>
            <a:r>
              <a:rPr lang="it-IT" dirty="0"/>
              <a:t>PLC2 and PLC3</a:t>
            </a:r>
          </a:p>
        </p:txBody>
      </p:sp>
      <p:cxnSp>
        <p:nvCxnSpPr>
          <p:cNvPr id="16" name="Connettore 2 5">
            <a:extLst>
              <a:ext uri="{FF2B5EF4-FFF2-40B4-BE49-F238E27FC236}">
                <a16:creationId xmlns:a16="http://schemas.microsoft.com/office/drawing/2014/main" id="{907FF312-93B9-4110-9711-17E2197816EF}"/>
              </a:ext>
            </a:extLst>
          </p:cNvPr>
          <p:cNvCxnSpPr>
            <a:cxnSpLocks/>
            <a:stCxn id="13" idx="3"/>
            <a:endCxn id="14" idx="1"/>
          </p:cNvCxnSpPr>
          <p:nvPr/>
        </p:nvCxnSpPr>
        <p:spPr>
          <a:xfrm>
            <a:off x="5057345" y="5113902"/>
            <a:ext cx="184754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5">
            <a:extLst>
              <a:ext uri="{FF2B5EF4-FFF2-40B4-BE49-F238E27FC236}">
                <a16:creationId xmlns:a16="http://schemas.microsoft.com/office/drawing/2014/main" id="{C6AC68CD-E115-4D95-BA96-C5DAADF4A63D}"/>
              </a:ext>
            </a:extLst>
          </p:cNvPr>
          <p:cNvCxnSpPr>
            <a:cxnSpLocks/>
            <a:stCxn id="12" idx="3"/>
            <a:endCxn id="15" idx="1"/>
          </p:cNvCxnSpPr>
          <p:nvPr/>
        </p:nvCxnSpPr>
        <p:spPr>
          <a:xfrm flipV="1">
            <a:off x="5142846" y="3100494"/>
            <a:ext cx="1762047"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8" name="Immagine 21">
            <a:extLst>
              <a:ext uri="{FF2B5EF4-FFF2-40B4-BE49-F238E27FC236}">
                <a16:creationId xmlns:a16="http://schemas.microsoft.com/office/drawing/2014/main" id="{6B75825B-A59A-4FAC-B58B-02C001336AED}"/>
              </a:ext>
            </a:extLst>
          </p:cNvPr>
          <p:cNvPicPr>
            <a:picLocks noChangeAspect="1"/>
          </p:cNvPicPr>
          <p:nvPr/>
        </p:nvPicPr>
        <p:blipFill rotWithShape="1">
          <a:blip r:embed="rId2"/>
          <a:srcRect l="189" t="379" r="-1"/>
          <a:stretch/>
        </p:blipFill>
        <p:spPr>
          <a:xfrm>
            <a:off x="9139946" y="3277280"/>
            <a:ext cx="2266578" cy="1649694"/>
          </a:xfrm>
          <a:prstGeom prst="rect">
            <a:avLst/>
          </a:prstGeom>
          <a:ln w="19050">
            <a:solidFill>
              <a:srgbClr val="1CADE4"/>
            </a:solidFill>
          </a:ln>
        </p:spPr>
      </p:pic>
      <p:cxnSp>
        <p:nvCxnSpPr>
          <p:cNvPr id="19" name="Connettore a gomito 28">
            <a:extLst>
              <a:ext uri="{FF2B5EF4-FFF2-40B4-BE49-F238E27FC236}">
                <a16:creationId xmlns:a16="http://schemas.microsoft.com/office/drawing/2014/main" id="{F0E229AD-28AC-46E1-9B33-1D59569F69AA}"/>
              </a:ext>
            </a:extLst>
          </p:cNvPr>
          <p:cNvCxnSpPr>
            <a:cxnSpLocks/>
          </p:cNvCxnSpPr>
          <p:nvPr/>
        </p:nvCxnSpPr>
        <p:spPr>
          <a:xfrm rot="5400000" flipH="1" flipV="1">
            <a:off x="8879039" y="3904371"/>
            <a:ext cx="371594" cy="2416799"/>
          </a:xfrm>
          <a:prstGeom prst="bentConnector3">
            <a:avLst>
              <a:gd name="adj1" fmla="val -61519"/>
            </a:avLst>
          </a:prstGeom>
          <a:ln w="19050">
            <a:solidFill>
              <a:srgbClr val="1CADE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a gomito 29">
            <a:extLst>
              <a:ext uri="{FF2B5EF4-FFF2-40B4-BE49-F238E27FC236}">
                <a16:creationId xmlns:a16="http://schemas.microsoft.com/office/drawing/2014/main" id="{683B86CD-4463-4403-B7EC-29A79A8743DE}"/>
              </a:ext>
            </a:extLst>
          </p:cNvPr>
          <p:cNvCxnSpPr>
            <a:cxnSpLocks/>
            <a:stCxn id="18" idx="0"/>
            <a:endCxn id="15" idx="0"/>
          </p:cNvCxnSpPr>
          <p:nvPr/>
        </p:nvCxnSpPr>
        <p:spPr>
          <a:xfrm rot="16200000" flipV="1">
            <a:off x="8802036" y="1806080"/>
            <a:ext cx="499952" cy="2442447"/>
          </a:xfrm>
          <a:prstGeom prst="bentConnector3">
            <a:avLst>
              <a:gd name="adj1" fmla="val 145724"/>
            </a:avLst>
          </a:prstGeom>
          <a:ln w="19050">
            <a:solidFill>
              <a:srgbClr val="1CADE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61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RL agent: Reward</a:t>
            </a:r>
          </a:p>
        </p:txBody>
      </p:sp>
      <p:pic>
        <p:nvPicPr>
          <p:cNvPr id="21" name="Immagine 3">
            <a:extLst>
              <a:ext uri="{FF2B5EF4-FFF2-40B4-BE49-F238E27FC236}">
                <a16:creationId xmlns:a16="http://schemas.microsoft.com/office/drawing/2014/main" id="{93A905B6-E2FD-45AE-9E69-FE0DACE33056}"/>
              </a:ext>
            </a:extLst>
          </p:cNvPr>
          <p:cNvPicPr>
            <a:picLocks noChangeAspect="1"/>
          </p:cNvPicPr>
          <p:nvPr/>
        </p:nvPicPr>
        <p:blipFill>
          <a:blip r:embed="rId2"/>
          <a:stretch>
            <a:fillRect/>
          </a:stretch>
        </p:blipFill>
        <p:spPr>
          <a:xfrm>
            <a:off x="5330199" y="2260662"/>
            <a:ext cx="6638024" cy="739941"/>
          </a:xfrm>
          <a:prstGeom prst="rect">
            <a:avLst/>
          </a:prstGeom>
          <a:solidFill>
            <a:schemeClr val="bg1"/>
          </a:solidFill>
          <a:ln w="28575">
            <a:solidFill>
              <a:srgbClr val="1CADE4"/>
            </a:solidFill>
          </a:ln>
        </p:spPr>
      </p:pic>
      <p:pic>
        <p:nvPicPr>
          <p:cNvPr id="22" name="Immagine 5">
            <a:extLst>
              <a:ext uri="{FF2B5EF4-FFF2-40B4-BE49-F238E27FC236}">
                <a16:creationId xmlns:a16="http://schemas.microsoft.com/office/drawing/2014/main" id="{0310E014-0644-4654-84E1-338FF9FC5B8A}"/>
              </a:ext>
            </a:extLst>
          </p:cNvPr>
          <p:cNvPicPr>
            <a:picLocks noChangeAspect="1"/>
          </p:cNvPicPr>
          <p:nvPr/>
        </p:nvPicPr>
        <p:blipFill>
          <a:blip r:embed="rId3"/>
          <a:stretch>
            <a:fillRect/>
          </a:stretch>
        </p:blipFill>
        <p:spPr>
          <a:xfrm>
            <a:off x="7625724" y="3992427"/>
            <a:ext cx="4248150" cy="971550"/>
          </a:xfrm>
          <a:prstGeom prst="rect">
            <a:avLst/>
          </a:prstGeom>
          <a:ln w="28575">
            <a:noFill/>
          </a:ln>
        </p:spPr>
      </p:pic>
      <p:pic>
        <p:nvPicPr>
          <p:cNvPr id="23" name="Immagine 9">
            <a:extLst>
              <a:ext uri="{FF2B5EF4-FFF2-40B4-BE49-F238E27FC236}">
                <a16:creationId xmlns:a16="http://schemas.microsoft.com/office/drawing/2014/main" id="{7E4DBD85-53D3-47CA-AF0C-BD68D2DB10F4}"/>
              </a:ext>
            </a:extLst>
          </p:cNvPr>
          <p:cNvPicPr>
            <a:picLocks noChangeAspect="1"/>
          </p:cNvPicPr>
          <p:nvPr/>
        </p:nvPicPr>
        <p:blipFill>
          <a:blip r:embed="rId4"/>
          <a:stretch>
            <a:fillRect/>
          </a:stretch>
        </p:blipFill>
        <p:spPr>
          <a:xfrm>
            <a:off x="5330199" y="5390084"/>
            <a:ext cx="6543675" cy="809625"/>
          </a:xfrm>
          <a:prstGeom prst="rect">
            <a:avLst/>
          </a:prstGeom>
          <a:ln w="28575">
            <a:noFill/>
          </a:ln>
        </p:spPr>
      </p:pic>
      <p:pic>
        <p:nvPicPr>
          <p:cNvPr id="24" name="Immagine 14">
            <a:extLst>
              <a:ext uri="{FF2B5EF4-FFF2-40B4-BE49-F238E27FC236}">
                <a16:creationId xmlns:a16="http://schemas.microsoft.com/office/drawing/2014/main" id="{043EFA5C-7B41-4D82-B2C1-376191DE7996}"/>
              </a:ext>
            </a:extLst>
          </p:cNvPr>
          <p:cNvPicPr>
            <a:picLocks noChangeAspect="1"/>
          </p:cNvPicPr>
          <p:nvPr/>
        </p:nvPicPr>
        <p:blipFill>
          <a:blip r:embed="rId5"/>
          <a:stretch>
            <a:fillRect/>
          </a:stretch>
        </p:blipFill>
        <p:spPr>
          <a:xfrm>
            <a:off x="7997199" y="5001668"/>
            <a:ext cx="3876675" cy="352425"/>
          </a:xfrm>
          <a:prstGeom prst="rect">
            <a:avLst/>
          </a:prstGeom>
          <a:ln w="28575">
            <a:noFill/>
          </a:ln>
        </p:spPr>
      </p:pic>
      <p:sp>
        <p:nvSpPr>
          <p:cNvPr id="3" name="Rectangle 2"/>
          <p:cNvSpPr/>
          <p:nvPr/>
        </p:nvSpPr>
        <p:spPr>
          <a:xfrm>
            <a:off x="617315" y="1968912"/>
            <a:ext cx="4712883" cy="1569660"/>
          </a:xfrm>
          <a:prstGeom prst="rect">
            <a:avLst/>
          </a:prstGeom>
        </p:spPr>
        <p:txBody>
          <a:bodyPr wrap="square">
            <a:spAutoFit/>
          </a:bodyPr>
          <a:lstStyle/>
          <a:p>
            <a:pPr marL="742894" lvl="1" indent="-285750">
              <a:buClr>
                <a:schemeClr val="accent5"/>
              </a:buClr>
              <a:buFont typeface="Wingdings" panose="05000000000000000000" pitchFamily="2" charset="2"/>
              <a:buChar char="ü"/>
            </a:pPr>
            <a:r>
              <a:rPr lang="it-IT" sz="2400" dirty="0"/>
              <a:t>maximize demand satisfaction</a:t>
            </a:r>
          </a:p>
          <a:p>
            <a:pPr marL="742894" lvl="1" indent="-285750">
              <a:buClr>
                <a:schemeClr val="accent5"/>
              </a:buClr>
              <a:buFont typeface="Wingdings" panose="05000000000000000000" pitchFamily="2" charset="2"/>
              <a:buChar char="ü"/>
            </a:pPr>
            <a:r>
              <a:rPr lang="it-IT" sz="2400" dirty="0"/>
              <a:t>limit pump status updates</a:t>
            </a:r>
          </a:p>
          <a:p>
            <a:pPr marL="742894" lvl="1" indent="-285750">
              <a:buClr>
                <a:srgbClr val="FF0000"/>
              </a:buClr>
              <a:buFont typeface="Arial" panose="020B0604020202020204" pitchFamily="34" charset="0"/>
              <a:buChar char="×"/>
            </a:pPr>
            <a:r>
              <a:rPr lang="it-IT" sz="2400" dirty="0"/>
              <a:t>overflow of tanks</a:t>
            </a:r>
          </a:p>
          <a:p>
            <a:pPr marL="742894" lvl="1" indent="-285750">
              <a:buClr>
                <a:srgbClr val="FF0000"/>
              </a:buClr>
              <a:buFont typeface="Arial" panose="020B0604020202020204" pitchFamily="34" charset="0"/>
              <a:buChar char="×"/>
            </a:pPr>
            <a:endParaRPr lang="it-IT" sz="2400" dirty="0"/>
          </a:p>
        </p:txBody>
      </p:sp>
    </p:spTree>
    <p:extLst>
      <p:ext uri="{BB962C8B-B14F-4D97-AF65-F5344CB8AC3E}">
        <p14:creationId xmlns:p14="http://schemas.microsoft.com/office/powerpoint/2010/main" val="325084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0</TotalTime>
  <Words>689</Words>
  <Application>Microsoft Office PowerPoint</Application>
  <PresentationFormat>Widescreen</PresentationFormat>
  <Paragraphs>96</Paragraphs>
  <Slides>13</Slides>
  <Notes>2</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22" baseType="lpstr">
      <vt:lpstr>Arial</vt:lpstr>
      <vt:lpstr>Calibri</vt:lpstr>
      <vt:lpstr>Courier New</vt:lpstr>
      <vt:lpstr>Tw Cen MT</vt:lpstr>
      <vt:lpstr>Tw Cen MT Condensed</vt:lpstr>
      <vt:lpstr>Wingdings</vt:lpstr>
      <vt:lpstr>Wingdings 3</vt:lpstr>
      <vt:lpstr>Integral</vt:lpstr>
      <vt:lpstr>Acrobat Document</vt:lpstr>
      <vt:lpstr>Optimal real-time control of water distribution systems undergoing cyber-physical attacks </vt:lpstr>
      <vt:lpstr>Water systems are under attack</vt:lpstr>
      <vt:lpstr>Learning to ProtecT Water Distribution Systems</vt:lpstr>
      <vt:lpstr>Learning to ProtecT Water Distribution Systems</vt:lpstr>
      <vt:lpstr>Digital HydrAulic SIMulator (DHALSIM) a digital twin for cyber-security of WDS</vt:lpstr>
      <vt:lpstr>Optimal Real-Time Control Under Attack</vt:lpstr>
      <vt:lpstr>Reinforcement Learning (RL)</vt:lpstr>
      <vt:lpstr>RL agent: States and Actions</vt:lpstr>
      <vt:lpstr>RL agent: Reward</vt:lpstr>
      <vt:lpstr>Deep Q-Learning</vt:lpstr>
      <vt:lpstr>EXPERIMENTs</vt:lpstr>
      <vt:lpstr>Results</vt:lpstr>
      <vt:lpstr>Future Work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2022-05-23T20:31:27Z</dcterms:created>
  <dcterms:modified xsi:type="dcterms:W3CDTF">2022-09-22T14:09:20Z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